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7.jpg" ContentType="image/jpeg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3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37.jpg" ContentType="image/jpeg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sldIdLst>
    <p:sldId id="262" r:id="rId2"/>
    <p:sldId id="263" r:id="rId3"/>
    <p:sldId id="316" r:id="rId4"/>
    <p:sldId id="272" r:id="rId5"/>
    <p:sldId id="328" r:id="rId6"/>
    <p:sldId id="274" r:id="rId7"/>
    <p:sldId id="304" r:id="rId8"/>
    <p:sldId id="321" r:id="rId9"/>
    <p:sldId id="329" r:id="rId10"/>
    <p:sldId id="336" r:id="rId11"/>
    <p:sldId id="330" r:id="rId12"/>
    <p:sldId id="288" r:id="rId13"/>
    <p:sldId id="331" r:id="rId14"/>
    <p:sldId id="333" r:id="rId15"/>
    <p:sldId id="334" r:id="rId16"/>
    <p:sldId id="317" r:id="rId17"/>
    <p:sldId id="276" r:id="rId18"/>
    <p:sldId id="296" r:id="rId19"/>
    <p:sldId id="300" r:id="rId20"/>
    <p:sldId id="294" r:id="rId21"/>
    <p:sldId id="320" r:id="rId22"/>
    <p:sldId id="289" r:id="rId23"/>
    <p:sldId id="290" r:id="rId24"/>
    <p:sldId id="273" r:id="rId25"/>
    <p:sldId id="335" r:id="rId26"/>
    <p:sldId id="327" r:id="rId27"/>
  </p:sldIdLst>
  <p:sldSz cx="12192000" cy="6858000"/>
  <p:notesSz cx="7099300" cy="10234613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4D0"/>
    <a:srgbClr val="FFFFFF"/>
    <a:srgbClr val="E5E5E5"/>
    <a:srgbClr val="1A1D1A"/>
    <a:srgbClr val="FBFBFB"/>
    <a:srgbClr val="767676"/>
    <a:srgbClr val="878787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9" autoAdjust="0"/>
    <p:restoredTop sz="74159" autoAdjust="0"/>
  </p:normalViewPr>
  <p:slideViewPr>
    <p:cSldViewPr snapToGrid="0">
      <p:cViewPr varScale="1">
        <p:scale>
          <a:sx n="123" d="100"/>
          <a:sy n="123" d="100"/>
        </p:scale>
        <p:origin x="1728" y="9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434112"/>
        <c:axId val="125440000"/>
      </c:barChart>
      <c:catAx>
        <c:axId val="12543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440000"/>
        <c:crosses val="autoZero"/>
        <c:auto val="1"/>
        <c:lblAlgn val="ctr"/>
        <c:lblOffset val="100"/>
        <c:noMultiLvlLbl val="0"/>
      </c:catAx>
      <c:valAx>
        <c:axId val="12544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39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434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4230214-BCF4-40B1-AC81-91D8086898FF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AA5D738-6DBF-4EC5-9648-44AB2277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901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人脸识别分为闭集人脸识别和开集人脸识别，即所需识别的人脸是否在训练库中。</a:t>
            </a:r>
            <a:endParaRPr lang="en-US" altLang="zh-CN" dirty="0" smtClean="0"/>
          </a:p>
          <a:p>
            <a:r>
              <a:rPr lang="zh-CN" altLang="en-US" dirty="0" smtClean="0"/>
              <a:t>简单理解，在闭集进行人脸识别，就是直接对训练好的对象进行识别，所需识别对象都可以直接得到识别名称，此时人脸验证和人脸识别类似，都是可以直接通过网络得到确切的输出。而在开集进行人脸识别时，需要先得到待识别对象的特征，并将特征与库里的图片特征进行比较，通过距离来确认具体对象。本文指出，开集识别其实质就是学习到具有较大区分性的特征：理想的标准时最大的类内距离小于最小的类间距离。由于</a:t>
            </a:r>
            <a:r>
              <a:rPr lang="en-US" altLang="zh-CN" dirty="0" err="1" smtClean="0"/>
              <a:t>softmax</a:t>
            </a:r>
            <a:r>
              <a:rPr lang="en-US" altLang="zh-CN" dirty="0" smtClean="0"/>
              <a:t> loss</a:t>
            </a:r>
            <a:r>
              <a:rPr lang="zh-CN" altLang="en-US" dirty="0" smtClean="0"/>
              <a:t>学到的特征分辨力不强，因而出现了</a:t>
            </a:r>
            <a:r>
              <a:rPr lang="en-US" altLang="zh-CN" dirty="0" err="1" smtClean="0"/>
              <a:t>softmax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loss+contrastive</a:t>
            </a:r>
            <a:r>
              <a:rPr lang="en-US" altLang="zh-CN" baseline="0" dirty="0" smtClean="0"/>
              <a:t> loss</a:t>
            </a:r>
            <a:r>
              <a:rPr lang="zh-CN" altLang="en-US" baseline="0" dirty="0" smtClean="0"/>
              <a:t>或</a:t>
            </a:r>
            <a:r>
              <a:rPr lang="en-US" altLang="zh-CN" baseline="0" dirty="0" smtClean="0"/>
              <a:t>center loss</a:t>
            </a:r>
            <a:r>
              <a:rPr lang="zh-CN" altLang="en-US" baseline="0" dirty="0" smtClean="0"/>
              <a:t>，以及</a:t>
            </a:r>
            <a:r>
              <a:rPr lang="en-US" altLang="zh-CN" baseline="0" dirty="0" smtClean="0"/>
              <a:t>triplet loss</a:t>
            </a:r>
            <a:r>
              <a:rPr lang="zh-CN" altLang="en-US" baseline="0" dirty="0" smtClean="0"/>
              <a:t>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101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首先，我们回顾一下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</a:t>
                </a:r>
                <a:r>
                  <a:rPr lang="zh-CN" altLang="en-US" dirty="0" smtClean="0"/>
                  <a:t>的决策准则。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在二分类的情况下，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</a:t>
                </a:r>
                <a:r>
                  <a:rPr lang="zh-CN" altLang="en-US" dirty="0" smtClean="0"/>
                  <a:t>的后验概率如上式所述。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公式中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en-US" altLang="zh-CN" dirty="0" smtClean="0">
                    <a:effectLst/>
                  </a:rPr>
                  <a:t>x</a:t>
                </a:r>
                <a:r>
                  <a:rPr lang="zh-CN" altLang="en-US" dirty="0" smtClean="0"/>
                  <a:t>就是学习到的特征向量，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就是最后一个全连接层对应类别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的权值和偏置。如果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p1&gt;p2</a:t>
                </a:r>
                <a:r>
                  <a:rPr lang="zh-CN" altLang="en-US" dirty="0" smtClean="0"/>
                  <a:t>，预测的结果就是类别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，如果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p1&lt;p2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预测的结果就是类别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我们借助</a:t>
                </a:r>
                <a:r>
                  <a:rPr lang="en-US" altLang="zh-CN" dirty="0" smtClean="0"/>
                  <a:t>CNN</a:t>
                </a:r>
                <a:r>
                  <a:rPr lang="zh-CN" altLang="en-US" dirty="0" smtClean="0"/>
                  <a:t>来理解一下。以人脸识别经典的</a:t>
                </a:r>
                <a:r>
                  <a:rPr lang="en-US" altLang="zh-CN" dirty="0" err="1" smtClean="0"/>
                  <a:t>DeepID</a:t>
                </a:r>
                <a:r>
                  <a:rPr lang="zh-CN" altLang="en-US" dirty="0" smtClean="0"/>
                  <a:t>为例，我们可以看出，全连接层</a:t>
                </a:r>
                <a:r>
                  <a:rPr lang="en-US" altLang="zh-CN" dirty="0" smtClean="0"/>
                  <a:t>fc1</a:t>
                </a:r>
                <a:r>
                  <a:rPr lang="zh-CN" altLang="en-US" dirty="0" smtClean="0"/>
                  <a:t>层就是对应</a:t>
                </a:r>
                <a:r>
                  <a:rPr lang="en-US" altLang="zh-CN" dirty="0" err="1" smtClean="0"/>
                  <a:t>DeepID</a:t>
                </a:r>
                <a:r>
                  <a:rPr lang="zh-CN" altLang="en-US" dirty="0" smtClean="0"/>
                  <a:t>结构图中的</a:t>
                </a:r>
                <a:r>
                  <a:rPr lang="en-US" altLang="zh-CN" dirty="0" smtClean="0"/>
                  <a:t>160</a:t>
                </a:r>
                <a:r>
                  <a:rPr lang="zh-CN" altLang="en-US" dirty="0" smtClean="0"/>
                  <a:t>维的</a:t>
                </a:r>
                <a:r>
                  <a:rPr lang="en-US" altLang="zh-CN" dirty="0" err="1" smtClean="0"/>
                  <a:t>DeepID</a:t>
                </a:r>
                <a:r>
                  <a:rPr lang="zh-CN" altLang="en-US" dirty="0" smtClean="0"/>
                  <a:t>特征，也就是我们要学习的特征，也就是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 </a:t>
                </a:r>
                <a:r>
                  <a:rPr lang="zh-CN" altLang="en-US" dirty="0" smtClean="0"/>
                  <a:t>概率公式中的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en-US" altLang="zh-CN" dirty="0" smtClean="0">
                    <a:effectLst/>
                  </a:rPr>
                  <a:t>x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而全连接层</a:t>
                </a:r>
                <a:r>
                  <a:rPr lang="en-US" altLang="zh-CN" dirty="0" smtClean="0"/>
                  <a:t>fc2</a:t>
                </a:r>
                <a:r>
                  <a:rPr lang="zh-CN" altLang="en-US" dirty="0" smtClean="0"/>
                  <a:t>层每个节点对应一个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</a:t>
                </a:r>
                <a:r>
                  <a:rPr lang="en-US" altLang="zh-CN" dirty="0" err="1" smtClean="0">
                    <a:effectLst/>
                  </a:rPr>
                  <a:t>wi</a:t>
                </a:r>
                <a:r>
                  <a:rPr lang="zh-CN" altLang="en-US" dirty="0" smtClean="0"/>
                  <a:t>和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bi</a:t>
                </a:r>
                <a:r>
                  <a:rPr lang="en-US" altLang="zh-CN" dirty="0" err="1" smtClean="0">
                    <a:effectLst/>
                  </a:rPr>
                  <a:t>bi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可以将每个节点看成一个特征图，只不过特征图大小为</a:t>
                </a:r>
                <a:r>
                  <a:rPr lang="en-US" altLang="zh-CN" dirty="0" smtClean="0"/>
                  <a:t>1*1),</a:t>
                </a:r>
                <a:r>
                  <a:rPr lang="zh-CN" altLang="en-US" dirty="0" smtClean="0"/>
                  <a:t>全连接层相当于做内积运算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所以</a:t>
                </a:r>
                <a:r>
                  <a:rPr lang="en-US" altLang="zh-CN" dirty="0" err="1" smtClean="0"/>
                  <a:t>prototxt</a:t>
                </a:r>
                <a:r>
                  <a:rPr lang="zh-CN" altLang="en-US" dirty="0" smtClean="0"/>
                  <a:t>中全连接层的</a:t>
                </a:r>
                <a:r>
                  <a:rPr lang="en-US" altLang="zh-CN" dirty="0" smtClean="0"/>
                  <a:t>type</a:t>
                </a:r>
                <a:r>
                  <a:rPr lang="zh-CN" altLang="en-US" dirty="0" smtClean="0"/>
                  <a:t>名叫</a:t>
                </a:r>
                <a:r>
                  <a:rPr lang="en-US" altLang="zh-CN" dirty="0" err="1" smtClean="0"/>
                  <a:t>InnerProduct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，每个节点的输出就可以写成：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wTix+bi</a:t>
                </a:r>
                <a:r>
                  <a:rPr lang="en-US" altLang="zh-CN" dirty="0" err="1" smtClean="0">
                    <a:effectLst/>
                  </a:rPr>
                  <a:t>wiTx+bi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由于全连接层</a:t>
                </a:r>
                <a:r>
                  <a:rPr lang="en-US" altLang="zh-CN" dirty="0" smtClean="0"/>
                  <a:t>fc2</a:t>
                </a:r>
                <a:r>
                  <a:rPr lang="zh-CN" altLang="en-US" dirty="0" smtClean="0"/>
                  <a:t>层的输出就是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</a:t>
                </a:r>
                <a:r>
                  <a:rPr lang="zh-CN" altLang="en-US" dirty="0" smtClean="0"/>
                  <a:t>层的输入，所以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wTix+bi</a:t>
                </a:r>
                <a:r>
                  <a:rPr lang="en-US" altLang="zh-CN" dirty="0" err="1" smtClean="0">
                    <a:effectLst/>
                  </a:rPr>
                  <a:t>wiTx+bi</a:t>
                </a:r>
                <a:r>
                  <a:rPr lang="zh-CN" altLang="en-US" dirty="0" smtClean="0"/>
                  <a:t>就是公式中</a:t>
                </a:r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的指数。</a:t>
                </a:r>
              </a:p>
              <a:p>
                <a:r>
                  <a:rPr lang="zh-CN" altLang="en-US" dirty="0" smtClean="0"/>
                  <a:t>由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</a:t>
                </a:r>
                <a:r>
                  <a:rPr lang="zh-CN" altLang="en-US" dirty="0" smtClean="0"/>
                  <a:t>概率公式我们可以知道，每一类概率对应一个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wTix+bi</a:t>
                </a:r>
                <a:r>
                  <a:rPr lang="en-US" altLang="zh-CN" dirty="0" err="1" smtClean="0">
                    <a:effectLst/>
                  </a:rPr>
                  <a:t>wiTx+bi</a:t>
                </a:r>
                <a:r>
                  <a:rPr lang="zh-CN" altLang="en-US" dirty="0" smtClean="0"/>
                  <a:t>，所以公式中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altLang="zh-CN" dirty="0" smtClean="0">
                    <a:effectLst/>
                  </a:rPr>
                  <a:t>i</a:t>
                </a:r>
                <a:r>
                  <a:rPr lang="zh-CN" altLang="en-US" dirty="0" smtClean="0"/>
                  <a:t>的个数等于类别数，所以</a:t>
                </a:r>
                <a:r>
                  <a:rPr lang="en-US" altLang="zh-CN" dirty="0" smtClean="0"/>
                  <a:t>fc2</a:t>
                </a:r>
                <a:r>
                  <a:rPr lang="zh-CN" altLang="en-US" dirty="0" smtClean="0"/>
                  <a:t>层的输出向量的维度需要与类别数相等，这就是为什么分类问题中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</a:t>
                </a:r>
                <a:r>
                  <a:rPr lang="zh-CN" altLang="en-US" dirty="0" smtClean="0"/>
                  <a:t>层前面一层全连接层的节点数为什么总要等于类别数的原因。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首先，我们回顾一下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</a:t>
                </a:r>
                <a:r>
                  <a:rPr lang="zh-CN" altLang="en-US" dirty="0" smtClean="0"/>
                  <a:t>的决策准则。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在二分类的情况下，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</a:t>
                </a:r>
                <a:r>
                  <a:rPr lang="zh-CN" altLang="en-US" dirty="0" smtClean="0"/>
                  <a:t>的后验概率如上式所述。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公式中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en-US" altLang="zh-CN" dirty="0" smtClean="0">
                    <a:effectLst/>
                  </a:rPr>
                  <a:t>x</a:t>
                </a:r>
                <a:r>
                  <a:rPr lang="zh-CN" altLang="en-US" dirty="0" smtClean="0"/>
                  <a:t>就是学习到的特征向量，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w_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 smtClean="0"/>
                  <a:t>和</a:t>
                </a:r>
                <a:r>
                  <a:rPr lang="en-US" altLang="zh-CN" b="0" i="0" dirty="0" smtClean="0">
                    <a:latin typeface="Cambria Math" panose="02040503050406030204" pitchFamily="18" charset="0"/>
                  </a:rPr>
                  <a:t>𝑏_𝑖</a:t>
                </a:r>
                <a:r>
                  <a:rPr lang="zh-CN" altLang="en-US" dirty="0" smtClean="0"/>
                  <a:t>就是最后一个全连接层对应类别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的权值和偏置。如果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p1&gt;p2</a:t>
                </a:r>
                <a:r>
                  <a:rPr lang="zh-CN" altLang="en-US" dirty="0" smtClean="0"/>
                  <a:t>，预测的结果就是类别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，如果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p1&lt;p2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预测的结果就是类别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我们借助</a:t>
                </a:r>
                <a:r>
                  <a:rPr lang="en-US" altLang="zh-CN" dirty="0" smtClean="0"/>
                  <a:t>CNN</a:t>
                </a:r>
                <a:r>
                  <a:rPr lang="zh-CN" altLang="en-US" dirty="0" smtClean="0"/>
                  <a:t>来理解一下。以人脸识别经典的</a:t>
                </a:r>
                <a:r>
                  <a:rPr lang="en-US" altLang="zh-CN" dirty="0" err="1" smtClean="0"/>
                  <a:t>DeepID</a:t>
                </a:r>
                <a:r>
                  <a:rPr lang="zh-CN" altLang="en-US" dirty="0" smtClean="0"/>
                  <a:t>为例，我们可以看出，全连接层</a:t>
                </a:r>
                <a:r>
                  <a:rPr lang="en-US" altLang="zh-CN" dirty="0" smtClean="0"/>
                  <a:t>fc1</a:t>
                </a:r>
                <a:r>
                  <a:rPr lang="zh-CN" altLang="en-US" dirty="0" smtClean="0"/>
                  <a:t>层就是对应</a:t>
                </a:r>
                <a:r>
                  <a:rPr lang="en-US" altLang="zh-CN" dirty="0" err="1" smtClean="0"/>
                  <a:t>DeepID</a:t>
                </a:r>
                <a:r>
                  <a:rPr lang="zh-CN" altLang="en-US" dirty="0" smtClean="0"/>
                  <a:t>结构图中的</a:t>
                </a:r>
                <a:r>
                  <a:rPr lang="en-US" altLang="zh-CN" dirty="0" smtClean="0"/>
                  <a:t>160</a:t>
                </a:r>
                <a:r>
                  <a:rPr lang="zh-CN" altLang="en-US" dirty="0" smtClean="0"/>
                  <a:t>维的</a:t>
                </a:r>
                <a:r>
                  <a:rPr lang="en-US" altLang="zh-CN" dirty="0" err="1" smtClean="0"/>
                  <a:t>DeepID</a:t>
                </a:r>
                <a:r>
                  <a:rPr lang="zh-CN" altLang="en-US" dirty="0" smtClean="0"/>
                  <a:t>特征，也就是我们要学习的特征，也就是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 </a:t>
                </a:r>
                <a:r>
                  <a:rPr lang="zh-CN" altLang="en-US" dirty="0" smtClean="0"/>
                  <a:t>概率公式中的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en-US" altLang="zh-CN" dirty="0" smtClean="0">
                    <a:effectLst/>
                  </a:rPr>
                  <a:t>x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而全连接层</a:t>
                </a:r>
                <a:r>
                  <a:rPr lang="en-US" altLang="zh-CN" dirty="0" smtClean="0"/>
                  <a:t>fc2</a:t>
                </a:r>
                <a:r>
                  <a:rPr lang="zh-CN" altLang="en-US" dirty="0" smtClean="0"/>
                  <a:t>层每个节点对应一个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</a:t>
                </a:r>
                <a:r>
                  <a:rPr lang="en-US" altLang="zh-CN" dirty="0" err="1" smtClean="0">
                    <a:effectLst/>
                  </a:rPr>
                  <a:t>wi</a:t>
                </a:r>
                <a:r>
                  <a:rPr lang="zh-CN" altLang="en-US" dirty="0" smtClean="0"/>
                  <a:t>和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bi</a:t>
                </a:r>
                <a:r>
                  <a:rPr lang="en-US" altLang="zh-CN" dirty="0" err="1" smtClean="0">
                    <a:effectLst/>
                  </a:rPr>
                  <a:t>bi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可以将每个节点看成一个特征图，只不过特征图大小为</a:t>
                </a:r>
                <a:r>
                  <a:rPr lang="en-US" altLang="zh-CN" dirty="0" smtClean="0"/>
                  <a:t>1*1),</a:t>
                </a:r>
                <a:r>
                  <a:rPr lang="zh-CN" altLang="en-US" dirty="0" smtClean="0"/>
                  <a:t>全连接层相当于做内积运算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所以</a:t>
                </a:r>
                <a:r>
                  <a:rPr lang="en-US" altLang="zh-CN" dirty="0" err="1" smtClean="0"/>
                  <a:t>prototxt</a:t>
                </a:r>
                <a:r>
                  <a:rPr lang="zh-CN" altLang="en-US" dirty="0" smtClean="0"/>
                  <a:t>中全连接层的</a:t>
                </a:r>
                <a:r>
                  <a:rPr lang="en-US" altLang="zh-CN" dirty="0" smtClean="0"/>
                  <a:t>type</a:t>
                </a:r>
                <a:r>
                  <a:rPr lang="zh-CN" altLang="en-US" dirty="0" smtClean="0"/>
                  <a:t>名叫</a:t>
                </a:r>
                <a:r>
                  <a:rPr lang="en-US" altLang="zh-CN" dirty="0" err="1" smtClean="0"/>
                  <a:t>InnerProduct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，每个节点的输出就可以写成：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wTix+bi</a:t>
                </a:r>
                <a:r>
                  <a:rPr lang="en-US" altLang="zh-CN" dirty="0" err="1" smtClean="0">
                    <a:effectLst/>
                  </a:rPr>
                  <a:t>wiTx+bi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由于全连接层</a:t>
                </a:r>
                <a:r>
                  <a:rPr lang="en-US" altLang="zh-CN" dirty="0" smtClean="0"/>
                  <a:t>fc2</a:t>
                </a:r>
                <a:r>
                  <a:rPr lang="zh-CN" altLang="en-US" dirty="0" smtClean="0"/>
                  <a:t>层的输出就是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</a:t>
                </a:r>
                <a:r>
                  <a:rPr lang="zh-CN" altLang="en-US" dirty="0" smtClean="0"/>
                  <a:t>层的输入，所以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wTix+bi</a:t>
                </a:r>
                <a:r>
                  <a:rPr lang="en-US" altLang="zh-CN" dirty="0" err="1" smtClean="0">
                    <a:effectLst/>
                  </a:rPr>
                  <a:t>wiTx+bi</a:t>
                </a:r>
                <a:r>
                  <a:rPr lang="zh-CN" altLang="en-US" dirty="0" smtClean="0"/>
                  <a:t>就是公式中</a:t>
                </a:r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的指数。</a:t>
                </a:r>
              </a:p>
              <a:p>
                <a:r>
                  <a:rPr lang="zh-CN" altLang="en-US" dirty="0" smtClean="0"/>
                  <a:t>由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</a:t>
                </a:r>
                <a:r>
                  <a:rPr lang="zh-CN" altLang="en-US" dirty="0" smtClean="0"/>
                  <a:t>概率公式我们可以知道，每一类概率对应一个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wTix+bi</a:t>
                </a:r>
                <a:r>
                  <a:rPr lang="en-US" altLang="zh-CN" dirty="0" err="1" smtClean="0">
                    <a:effectLst/>
                  </a:rPr>
                  <a:t>wiTx+bi</a:t>
                </a:r>
                <a:r>
                  <a:rPr lang="zh-CN" altLang="en-US" dirty="0" smtClean="0"/>
                  <a:t>，所以公式中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altLang="zh-CN" dirty="0" smtClean="0">
                    <a:effectLst/>
                  </a:rPr>
                  <a:t>i</a:t>
                </a:r>
                <a:r>
                  <a:rPr lang="zh-CN" altLang="en-US" dirty="0" smtClean="0"/>
                  <a:t>的个数等于类别数，所以</a:t>
                </a:r>
                <a:r>
                  <a:rPr lang="en-US" altLang="zh-CN" dirty="0" smtClean="0"/>
                  <a:t>fc2</a:t>
                </a:r>
                <a:r>
                  <a:rPr lang="zh-CN" altLang="en-US" dirty="0" smtClean="0"/>
                  <a:t>层的输出向量的维度需要与类别数相等，这就是为什么分类问题中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</a:t>
                </a:r>
                <a:r>
                  <a:rPr lang="zh-CN" altLang="en-US" dirty="0" smtClean="0"/>
                  <a:t>层前面一层全连接层的节点数为什么总要等于类别数的原因。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311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715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78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cos(m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𝜃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1</a:t>
                </a:r>
                <a:r>
                  <a:rPr lang="en-US" altLang="zh-CN" dirty="0" smtClean="0"/>
                  <a:t>)&gt;cos()</a:t>
                </a:r>
              </a:p>
              <a:p>
                <a:r>
                  <a:rPr lang="en-US" altLang="zh-CN" dirty="0" smtClean="0"/>
                  <a:t>A-</a:t>
                </a:r>
                <a:r>
                  <a:rPr lang="en-US" altLang="zh-CN" dirty="0" err="1" smtClean="0"/>
                  <a:t>softmax</a:t>
                </a:r>
                <a:r>
                  <a:rPr lang="zh-CN" altLang="en-US" dirty="0" smtClean="0"/>
                  <a:t>的性质</a:t>
                </a:r>
                <a:endParaRPr lang="en-US" altLang="zh-CN" dirty="0" smtClean="0"/>
              </a:p>
              <a:p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越大，角边距越大。约束区域更小，相应的学习任务更加的困难。如图中的</a:t>
                </a:r>
                <a:r>
                  <a:rPr lang="en-US" altLang="zh-CN" dirty="0" smtClean="0"/>
                  <a:t>A-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loss</a:t>
                </a:r>
                <a:r>
                  <a:rPr lang="zh-CN" altLang="en-US" dirty="0" smtClean="0"/>
                  <a:t>，当</a:t>
                </a:r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增大时，归于类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的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1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236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第三部分是我们实验室根据人脸检测与识别设计的门禁系统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970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前文中已经提到了</a:t>
            </a:r>
            <a:r>
              <a:rPr lang="en-US" altLang="zh-CN" dirty="0" smtClean="0"/>
              <a:t>MTCNN</a:t>
            </a:r>
            <a:r>
              <a:rPr lang="zh-CN" altLang="en-US" dirty="0" smtClean="0"/>
              <a:t>用于人脸检测，将分割出来的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83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这是目前已经在我们实验室流程运行的门禁系统的整体流程。</a:t>
            </a:r>
            <a:endParaRPr lang="en-US" altLang="zh-CN" dirty="0" smtClean="0"/>
          </a:p>
          <a:p>
            <a:r>
              <a:rPr lang="zh-CN" altLang="en-US" dirty="0" smtClean="0"/>
              <a:t>首先是进门的流程：</a:t>
            </a:r>
            <a:endParaRPr lang="en-US" altLang="zh-CN" dirty="0" smtClean="0"/>
          </a:p>
          <a:p>
            <a:r>
              <a:rPr lang="zh-CN" altLang="en-US" dirty="0" smtClean="0"/>
              <a:t>门外的摄像头会一直监控着门口，并将视频流实时通过一个路由器上传到云端的服务器，判断门口是否有人；同时也有红外线传感器作为补充，在夜晚光线不足的情况下，打开灯进行补光。</a:t>
            </a:r>
            <a:endParaRPr lang="en-US" altLang="zh-CN" dirty="0" smtClean="0"/>
          </a:p>
          <a:p>
            <a:r>
              <a:rPr lang="zh-CN" altLang="en-US" dirty="0" smtClean="0"/>
              <a:t>当摄像头判断有人，且人脸信息与数据库中已有的信息匹配时，服务器会发送开门的指令，将门打开。</a:t>
            </a:r>
            <a:endParaRPr lang="en-US" altLang="zh-CN" dirty="0" smtClean="0"/>
          </a:p>
          <a:p>
            <a:r>
              <a:rPr lang="zh-CN" altLang="en-US" dirty="0" smtClean="0"/>
              <a:t>出去的流程相对简单很多。门内的红外线传感器检测到有人靠近，就会将信息发送到服务器，服务器发送开门的指令。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256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我们采用了海康威视公司的高清半球</a:t>
            </a:r>
            <a:r>
              <a:rPr lang="en-US" altLang="zh-CN" dirty="0" smtClean="0"/>
              <a:t>DS-2CD3145F</a:t>
            </a:r>
            <a:r>
              <a:rPr lang="zh-CN" altLang="en-US" dirty="0" smtClean="0"/>
              <a:t>网络监控摄像头。它是支持</a:t>
            </a:r>
            <a:r>
              <a:rPr lang="en-US" altLang="zh-CN" dirty="0" smtClean="0"/>
              <a:t>TCP/IP</a:t>
            </a:r>
            <a:r>
              <a:rPr lang="zh-CN" altLang="en-US" dirty="0" smtClean="0"/>
              <a:t>协议的，可以通过局域网将视频信号实时传送到视频处理服务器上</a:t>
            </a:r>
            <a:endParaRPr lang="en-US" altLang="zh-CN" dirty="0" smtClean="0"/>
          </a:p>
          <a:p>
            <a:r>
              <a:rPr lang="zh-CN" altLang="en-US" dirty="0" smtClean="0"/>
              <a:t>而视频处理的服务器，我们之前是采用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来进行视频处理与计算。目前已经换成了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板卡。这块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的板卡是我们实验室和复旦微电子公司自主开发的一块计算卡。主要针对的也就是视频、图像处理这一领域</a:t>
            </a:r>
            <a:endParaRPr lang="en-US" altLang="zh-CN" dirty="0" smtClean="0"/>
          </a:p>
          <a:p>
            <a:r>
              <a:rPr lang="zh-CN" altLang="en-US" dirty="0" smtClean="0"/>
              <a:t>此外，我们还为这一系统开发了数据库，将图片、人名和训练好的</a:t>
            </a:r>
            <a:r>
              <a:rPr lang="en-US" altLang="zh-CN" dirty="0" smtClean="0"/>
              <a:t>1024</a:t>
            </a:r>
            <a:r>
              <a:rPr lang="zh-CN" altLang="en-US" dirty="0" smtClean="0"/>
              <a:t>维的向量存储起来；也可以添加新的信息进来。</a:t>
            </a:r>
            <a:endParaRPr lang="en-US" altLang="zh-CN" dirty="0" smtClean="0"/>
          </a:p>
          <a:p>
            <a:r>
              <a:rPr lang="zh-CN" altLang="en-US" dirty="0" smtClean="0"/>
              <a:t>然后配套的还有在</a:t>
            </a:r>
            <a:r>
              <a:rPr lang="en-US" altLang="zh-CN" dirty="0" smtClean="0"/>
              <a:t>IPAD</a:t>
            </a:r>
            <a:r>
              <a:rPr lang="zh-CN" altLang="en-US" dirty="0" smtClean="0"/>
              <a:t>上面的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。左边是没有检测到人脸或是检测不通过的情况，右边是检测到人脸且匹配的情况。</a:t>
            </a:r>
            <a:endParaRPr lang="en-US" altLang="zh-CN" dirty="0" smtClean="0"/>
          </a:p>
          <a:p>
            <a:r>
              <a:rPr lang="zh-CN" altLang="en-US" dirty="0" smtClean="0"/>
              <a:t>最后是现在这套系统运行的实景图。就在行政楼的三楼。大家有兴趣的话欢迎来参观。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2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68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左边是系统在运行过程中，在服务器端能够实时看到的景象，右边是该系统对于光照不足、人脸比较模糊的情况下的识别情况。可以看到系统鲁棒性还是很棒的。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761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前文介绍了这套系统依靠云端的服务器来实现的场景。但在实际应用中，能够在本地进行实时识别也是很必须的。</a:t>
            </a:r>
            <a:endParaRPr lang="en-US" altLang="zh-CN" dirty="0" smtClean="0"/>
          </a:p>
          <a:p>
            <a:r>
              <a:rPr lang="zh-CN" altLang="en-US" dirty="0" smtClean="0"/>
              <a:t>比如对于某些实验室或者小区来说，他们不希望在安装门禁的时候还需要花大力气布置一台服务器。如果能有一个即插即用的设备，那是再好不过了</a:t>
            </a:r>
            <a:endParaRPr lang="en-US" altLang="zh-CN" dirty="0" smtClean="0"/>
          </a:p>
          <a:p>
            <a:r>
              <a:rPr lang="zh-CN" altLang="en-US" dirty="0" smtClean="0"/>
              <a:t>并且，昨天的新闻，王者荣耀开始在游戏内部推行人脸识别。我忽然觉得我们的项目也可以跟鹅肠谈一谈对吧。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1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同时，对于门禁系统这一应用来说，不同于其他的一些视频监控领域，它具有以下三个特点，使得它可以往小型化、嵌入式的方向去发展。</a:t>
            </a:r>
            <a:endParaRPr lang="en-US" altLang="zh-CN" dirty="0" smtClean="0"/>
          </a:p>
          <a:p>
            <a:r>
              <a:rPr lang="zh-CN" altLang="en-US" dirty="0" smtClean="0"/>
              <a:t>首先是小样本。对于一般的一个实验室的门禁系统来说，每天的人流量是不会很大的。同时一个项目组的人数也不会很多。因此本地数据库中需要存储的数据就不会很大。</a:t>
            </a:r>
            <a:endParaRPr lang="en-US" altLang="zh-CN" dirty="0" smtClean="0"/>
          </a:p>
          <a:p>
            <a:r>
              <a:rPr lang="zh-CN" altLang="en-US" dirty="0" smtClean="0"/>
              <a:t>其次是速度要求不需要很高。不同于交通监控等领域，开门关门这一点对于速度的要求不高。人们也愿意花半秒钟左右的时间来等待门开。</a:t>
            </a:r>
            <a:endParaRPr lang="en-US" altLang="zh-CN" dirty="0" smtClean="0"/>
          </a:p>
          <a:p>
            <a:r>
              <a:rPr lang="zh-CN" altLang="en-US" dirty="0" smtClean="0"/>
              <a:t>最后是对于门禁系统，人脸识别只需要考虑标准的人脸特征。之前就提到过，如果检测到人的侧脸，说明他只是路过。并且想进来的人也不会故意带着帽子、墨镜来做遮挡。所以对于网络的识别率不会有特别高的要求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3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综合以上几点呢，我们就考虑将云端的功能放入到本地的、嵌入式的系统上，实现即插即用的功能。</a:t>
            </a:r>
            <a:endParaRPr lang="en-US" altLang="zh-CN" dirty="0" smtClean="0"/>
          </a:p>
          <a:p>
            <a:r>
              <a:rPr lang="zh-CN" altLang="en-US" dirty="0" smtClean="0"/>
              <a:t>更进一步地，作为微电子的从业人员，我们希望能够将这些功能做成</a:t>
            </a:r>
            <a:r>
              <a:rPr lang="en-US" altLang="zh-CN" dirty="0" smtClean="0"/>
              <a:t>System on chip</a:t>
            </a:r>
            <a:r>
              <a:rPr lang="zh-CN" altLang="en-US" dirty="0" smtClean="0"/>
              <a:t>，也就是</a:t>
            </a:r>
            <a:r>
              <a:rPr lang="en-US" altLang="zh-CN" dirty="0" err="1" smtClean="0"/>
              <a:t>SoC</a:t>
            </a:r>
            <a:r>
              <a:rPr lang="zh-CN" altLang="en-US" dirty="0" smtClean="0"/>
              <a:t>，片上系统，用一块芯片来实现刚才所提到的这些功能。</a:t>
            </a:r>
            <a:endParaRPr lang="en-US" altLang="zh-CN" dirty="0" smtClean="0"/>
          </a:p>
          <a:p>
            <a:r>
              <a:rPr lang="zh-CN" altLang="en-US" dirty="0" smtClean="0"/>
              <a:t>将这一块芯片直接嵌在摄像头中，在满足功能的同时，将花费大大降低。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24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目前我们已经实现了将门禁系统移植到嵌入式系统中。</a:t>
            </a:r>
            <a:endParaRPr lang="en-US" altLang="zh-CN" dirty="0" smtClean="0"/>
          </a:p>
          <a:p>
            <a:r>
              <a:rPr lang="zh-CN" altLang="en-US" dirty="0" smtClean="0"/>
              <a:t>目前的软硬件环境如图所示：</a:t>
            </a:r>
            <a:endParaRPr lang="en-US" altLang="zh-CN" dirty="0" smtClean="0"/>
          </a:p>
          <a:p>
            <a:r>
              <a:rPr lang="zh-CN" altLang="en-US" dirty="0" smtClean="0"/>
              <a:t>在系统平台上，我们采用开源的树莓派。由于它有丰富的社区资源，所以在开发过程中上手是比较快速的。</a:t>
            </a:r>
            <a:endParaRPr lang="en-US" altLang="zh-CN" dirty="0" smtClean="0"/>
          </a:p>
          <a:p>
            <a:r>
              <a:rPr lang="zh-CN" altLang="en-US" dirty="0" smtClean="0"/>
              <a:t>其次，我们采用树莓派的一个重要原因是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发布的</a:t>
            </a:r>
            <a:r>
              <a:rPr lang="en-US" altLang="zh-CN" dirty="0" err="1" smtClean="0"/>
              <a:t>movidius</a:t>
            </a:r>
            <a:r>
              <a:rPr lang="zh-CN" altLang="en-US" dirty="0" smtClean="0"/>
              <a:t>计算棒支持树莓派。</a:t>
            </a:r>
            <a:r>
              <a:rPr lang="en-US" altLang="zh-CN" dirty="0" err="1" smtClean="0"/>
              <a:t>Movidius</a:t>
            </a:r>
            <a:r>
              <a:rPr lang="zh-CN" altLang="en-US" dirty="0" smtClean="0"/>
              <a:t>是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针对嵌入式平台设计的一款图形处理计算棒，类似于一块显卡，但是功耗大大降低，通过一个</a:t>
            </a:r>
            <a:r>
              <a:rPr lang="en-US" altLang="zh-CN" dirty="0" smtClean="0"/>
              <a:t>USB3.0</a:t>
            </a:r>
            <a:r>
              <a:rPr lang="zh-CN" altLang="en-US" dirty="0" smtClean="0"/>
              <a:t>的接口即可实现供电和数据传输的功能。目前它支持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两款深度学习框架。</a:t>
            </a:r>
            <a:endParaRPr lang="en-US" altLang="zh-CN" dirty="0" smtClean="0"/>
          </a:p>
          <a:p>
            <a:r>
              <a:rPr lang="zh-CN" altLang="en-US" dirty="0" smtClean="0"/>
              <a:t>最后软件环境上我们采用了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7</a:t>
            </a:r>
            <a:r>
              <a:rPr lang="zh-CN" altLang="en-US" dirty="0" smtClean="0"/>
              <a:t>月正式发布</a:t>
            </a:r>
            <a:r>
              <a:rPr lang="en-US" altLang="zh-CN" dirty="0" smtClean="0"/>
              <a:t>tensorflow1.9</a:t>
            </a:r>
            <a:r>
              <a:rPr lang="zh-CN" altLang="en-US" dirty="0" smtClean="0"/>
              <a:t>。因为它是首个谷歌官方宣布支持树莓派的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框架。之前的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经过交叉编译也是可以在树莓派上面运行的，但是其中会有很多错误导致系统无法流畅运行。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677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上图是我们的嵌入式系统在实时人脸检测状态下的截图。</a:t>
            </a:r>
            <a:endParaRPr lang="en-US" altLang="zh-CN" dirty="0" smtClean="0"/>
          </a:p>
          <a:p>
            <a:r>
              <a:rPr lang="zh-CN" altLang="en-US" dirty="0" smtClean="0"/>
              <a:t>右下角是硬件平台的情况。我们采用的是树莓派</a:t>
            </a:r>
            <a:r>
              <a:rPr lang="en-US" altLang="zh-CN" dirty="0" smtClean="0"/>
              <a:t>3</a:t>
            </a:r>
            <a:r>
              <a:rPr lang="zh-CN" altLang="en-US" dirty="0" smtClean="0"/>
              <a:t>代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，摄像头用的是树莓派自带的摄像头。</a:t>
            </a:r>
            <a:r>
              <a:rPr lang="en-US" altLang="zh-CN" dirty="0" err="1" smtClean="0"/>
              <a:t>Movidius</a:t>
            </a:r>
            <a:r>
              <a:rPr lang="zh-CN" altLang="en-US" dirty="0" smtClean="0"/>
              <a:t>计算棒用了三根。其中</a:t>
            </a:r>
            <a:r>
              <a:rPr lang="en-US" altLang="zh-CN" dirty="0" smtClean="0"/>
              <a:t>MTCNN</a:t>
            </a:r>
            <a:r>
              <a:rPr lang="zh-CN" altLang="en-US" dirty="0" smtClean="0"/>
              <a:t>由于是</a:t>
            </a:r>
            <a:r>
              <a:rPr lang="en-US" altLang="zh-CN" dirty="0" smtClean="0"/>
              <a:t>Cascade</a:t>
            </a:r>
            <a:r>
              <a:rPr lang="zh-CN" altLang="en-US" dirty="0" smtClean="0"/>
              <a:t>结构，有三个网络，所以需要两根计算棒，</a:t>
            </a:r>
            <a:r>
              <a:rPr lang="en-US" altLang="zh-CN" dirty="0" err="1" smtClean="0"/>
              <a:t>Sphereface</a:t>
            </a:r>
            <a:r>
              <a:rPr lang="zh-CN" altLang="en-US" dirty="0" smtClean="0"/>
              <a:t>的网络占用了一根计算棒。</a:t>
            </a:r>
            <a:endParaRPr lang="en-US" altLang="zh-CN" dirty="0" smtClean="0"/>
          </a:p>
          <a:p>
            <a:r>
              <a:rPr lang="zh-CN" altLang="en-US" dirty="0" smtClean="0"/>
              <a:t>在昨天调研的时候，我们的系统是第一个在树莓派</a:t>
            </a:r>
            <a:r>
              <a:rPr lang="en-US" altLang="zh-CN" dirty="0" smtClean="0"/>
              <a:t>+</a:t>
            </a:r>
            <a:r>
              <a:rPr lang="en-US" altLang="zh-CN" dirty="0" err="1" smtClean="0"/>
              <a:t>movidius</a:t>
            </a:r>
            <a:r>
              <a:rPr lang="zh-CN" altLang="en-US" dirty="0" smtClean="0"/>
              <a:t>平台上实现实时的多任务人脸检测与识别功能的。我们打算趁十一假期的时候采集更多的人像数据，在满足系统的稳定性要求的时候将其发布到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上。欢迎大家关注我的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账号，记得多点</a:t>
            </a:r>
            <a:r>
              <a:rPr lang="en-US" altLang="zh-CN" dirty="0" smtClean="0"/>
              <a:t>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56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69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首先是人脸的检测。我挑选的论文是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年发表的</a:t>
            </a:r>
            <a:r>
              <a:rPr lang="en-US" altLang="zh-CN" dirty="0" smtClean="0"/>
              <a:t>MTCNN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8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，现在依然是工业界最喜欢的网络，简单精炼，实时性好，可靠性高。说实话，当我看到这篇论文的时候，网上已经有很多介绍其原理的文章了。这些文章写的很不错，也给予我很大的帮助。因此，我更希望自己能够介绍更为具体的实现步骤，并分享自己实现过程中总结到的经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95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当给定一张照片的时候，将其缩放到不同尺度形成图像金字塔，以达到尺度不变。</a:t>
            </a:r>
          </a:p>
          <a:p>
            <a:r>
              <a:rPr lang="en-US" altLang="zh-CN" dirty="0" smtClean="0"/>
              <a:t>Stage 1</a:t>
            </a:r>
            <a:r>
              <a:rPr lang="zh-CN" altLang="en-US" dirty="0" smtClean="0"/>
              <a:t>：使用</a:t>
            </a:r>
            <a:r>
              <a:rPr lang="en-US" altLang="zh-CN" dirty="0" smtClean="0"/>
              <a:t>P-Net</a:t>
            </a:r>
            <a:r>
              <a:rPr lang="zh-CN" altLang="en-US" dirty="0" smtClean="0"/>
              <a:t>是一个全卷积网络，用来生成候选窗和边框回归向量</a:t>
            </a:r>
            <a:r>
              <a:rPr lang="en-US" altLang="zh-CN" dirty="0" smtClean="0"/>
              <a:t>(bounding box regression vectors)</a:t>
            </a:r>
            <a:r>
              <a:rPr lang="zh-CN" altLang="en-US" dirty="0" smtClean="0"/>
              <a:t>。使用</a:t>
            </a:r>
            <a:r>
              <a:rPr lang="en-US" altLang="zh-CN" dirty="0" smtClean="0"/>
              <a:t>Bounding box regression</a:t>
            </a:r>
            <a:r>
              <a:rPr lang="zh-CN" altLang="en-US" dirty="0" smtClean="0"/>
              <a:t>的方法来校正这些候选窗，使用非极大值抑制（</a:t>
            </a:r>
            <a:r>
              <a:rPr lang="en-US" altLang="zh-CN" dirty="0" smtClean="0"/>
              <a:t>NMS</a:t>
            </a:r>
            <a:r>
              <a:rPr lang="zh-CN" altLang="en-US" dirty="0" smtClean="0"/>
              <a:t>）合并重叠的候选框。全卷积网络和</a:t>
            </a:r>
            <a:r>
              <a:rPr lang="en-US" altLang="zh-CN" dirty="0" smtClean="0"/>
              <a:t>Faster R-CNN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RPN</a:t>
            </a:r>
            <a:r>
              <a:rPr lang="zh-CN" altLang="en-US" dirty="0" smtClean="0"/>
              <a:t>一脉相承。</a:t>
            </a:r>
          </a:p>
          <a:p>
            <a:r>
              <a:rPr lang="en-US" altLang="zh-CN" dirty="0" smtClean="0"/>
              <a:t>Stage 2</a:t>
            </a:r>
            <a:r>
              <a:rPr lang="zh-CN" altLang="en-US" dirty="0" smtClean="0"/>
              <a:t>：使用</a:t>
            </a:r>
            <a:r>
              <a:rPr lang="en-US" altLang="zh-CN" dirty="0" smtClean="0"/>
              <a:t>N-Net</a:t>
            </a:r>
            <a:r>
              <a:rPr lang="zh-CN" altLang="en-US" dirty="0" smtClean="0"/>
              <a:t>改善候选窗。将通过</a:t>
            </a:r>
            <a:r>
              <a:rPr lang="en-US" altLang="zh-CN" dirty="0" smtClean="0"/>
              <a:t>P-Net</a:t>
            </a:r>
            <a:r>
              <a:rPr lang="zh-CN" altLang="en-US" dirty="0" smtClean="0"/>
              <a:t>的候选窗输入</a:t>
            </a:r>
            <a:r>
              <a:rPr lang="en-US" altLang="zh-CN" dirty="0" smtClean="0"/>
              <a:t>R-Net</a:t>
            </a:r>
            <a:r>
              <a:rPr lang="zh-CN" altLang="en-US" dirty="0" smtClean="0"/>
              <a:t>中，拒绝掉大部分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的窗口，继续使用</a:t>
            </a:r>
            <a:r>
              <a:rPr lang="en-US" altLang="zh-CN" dirty="0" smtClean="0"/>
              <a:t>Bounding box regression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NMS</a:t>
            </a:r>
            <a:r>
              <a:rPr lang="zh-CN" altLang="en-US" dirty="0" smtClean="0"/>
              <a:t>合并。</a:t>
            </a:r>
          </a:p>
          <a:p>
            <a:r>
              <a:rPr lang="en-US" altLang="zh-CN" dirty="0" smtClean="0"/>
              <a:t>Stage 3</a:t>
            </a:r>
            <a:r>
              <a:rPr lang="zh-CN" altLang="en-US" dirty="0" smtClean="0"/>
              <a:t>：最后使用</a:t>
            </a:r>
            <a:r>
              <a:rPr lang="en-US" altLang="zh-CN" dirty="0" smtClean="0"/>
              <a:t>O-Net</a:t>
            </a:r>
            <a:r>
              <a:rPr lang="zh-CN" altLang="en-US" dirty="0" smtClean="0"/>
              <a:t>输出最终的人脸框和特征点位置。和第二步类似，但是不同的是生成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个特征点位置。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04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这个算法需要实现三个任务的学习：人脸非人脸的分类，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和人脸特征点定位。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）人脸检测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人脸检测是一个分类任务，使用交叉熵损失函数即可实现这一功能。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)Bounding box regression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这是一个回归问题，使用平方和损失函数：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人脸特征点定位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这也是一个回归问题，目标是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个特征点与标定好的数据的平方和损失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）多任务训练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不是每个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都要使用这三种损失函数的，比如对于背景只需要计算交叉熵损失，不需要计算别的损失，这样就需要引入一个指示值指示样本是否需要计算某一项损失。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136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有了以上改进，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MTCNN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可以在较少运行时间的情况下获得更好的性能（训练阶段的结果如表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所示。为了公平比较，本文在每个组中使用相同的训练和验证数据）。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从表中可以看出，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MTCNN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在每一个阶段在速度和验证集准确率上都表现出了不错的网络效果。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此外，虽然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MTCNN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采用的是级联的多阶段的网络，它仍然可以在人脸检测和对齐矫正方面实现很高的实时性。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论文将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MTCNN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上并与最新技术进行比较，结果如表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所示。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MTCNN</a:t>
            </a:r>
            <a:r>
              <a:rPr lang="zh-CN" altLang="en-US" dirty="0" smtClean="0"/>
              <a:t>对于正对着的人脸具有良好的检测效果，但是对于旋转了的人脸以及人的侧脸检测效果非常差。</a:t>
            </a:r>
            <a:endParaRPr lang="en-US" altLang="zh-CN" dirty="0" smtClean="0"/>
          </a:p>
          <a:p>
            <a:r>
              <a:rPr lang="en-US" altLang="zh-CN" dirty="0" smtClean="0"/>
              <a:t>2018</a:t>
            </a:r>
            <a:r>
              <a:rPr lang="zh-CN" altLang="en-US" dirty="0" smtClean="0"/>
              <a:t>年有一篇顶会论文是在</a:t>
            </a:r>
            <a:r>
              <a:rPr lang="en-US" altLang="zh-CN" dirty="0" smtClean="0"/>
              <a:t>MTCNN</a:t>
            </a:r>
            <a:r>
              <a:rPr lang="zh-CN" altLang="en-US" dirty="0" smtClean="0"/>
              <a:t>的基础上，将输入图片进行</a:t>
            </a:r>
            <a:r>
              <a:rPr lang="en-US" altLang="zh-CN" dirty="0" smtClean="0"/>
              <a:t>180</a:t>
            </a:r>
            <a:r>
              <a:rPr lang="zh-CN" altLang="en-US" dirty="0" smtClean="0"/>
              <a:t>度旋转、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度旋转然后</a:t>
            </a:r>
            <a:r>
              <a:rPr lang="en-US" altLang="zh-CN" dirty="0" smtClean="0"/>
              <a:t>45</a:t>
            </a:r>
            <a:r>
              <a:rPr lang="zh-CN" altLang="en-US" dirty="0" smtClean="0"/>
              <a:t>度旋转之后的八张图片共同送入</a:t>
            </a:r>
            <a:r>
              <a:rPr lang="en-US" altLang="zh-CN" dirty="0" smtClean="0"/>
              <a:t>MTCNN</a:t>
            </a:r>
            <a:r>
              <a:rPr lang="zh-CN" altLang="en-US" dirty="0" smtClean="0"/>
              <a:t>检测，以此来解决人脸旋转的问题。</a:t>
            </a:r>
            <a:endParaRPr lang="en-US" altLang="zh-CN" dirty="0" smtClean="0"/>
          </a:p>
          <a:p>
            <a:r>
              <a:rPr lang="zh-CN" altLang="en-US" dirty="0" smtClean="0"/>
              <a:t>同年，也有一篇将人的侧脸的特征点和人的正脸特征点做一次连续映射，以此解决人的侧脸检测的问题</a:t>
            </a:r>
            <a:endParaRPr lang="en-US" altLang="zh-CN" dirty="0" smtClean="0"/>
          </a:p>
          <a:p>
            <a:r>
              <a:rPr lang="zh-CN" altLang="en-US" dirty="0" smtClean="0"/>
              <a:t>但是我没有考虑那两篇论文。</a:t>
            </a:r>
            <a:endParaRPr lang="en-US" altLang="zh-CN" dirty="0" smtClean="0"/>
          </a:p>
          <a:p>
            <a:r>
              <a:rPr lang="zh-CN" altLang="en-US" dirty="0" smtClean="0"/>
              <a:t>因为我们的应用场景是门禁系统，如果一个人侧脸对着我们的摄像头过来，说明他只是路过，并不是想要进来。然后人脸发生旋转的情况，要么是一张照片，要么有很大可能，我们的摄像头遭到破坏。所以也应该关闭大门。</a:t>
            </a:r>
            <a:endParaRPr lang="en-US" altLang="zh-CN" dirty="0" smtClean="0"/>
          </a:p>
          <a:p>
            <a:r>
              <a:rPr lang="en-US" altLang="zh-CN" dirty="0" smtClean="0"/>
              <a:t>MTCNN</a:t>
            </a:r>
            <a:r>
              <a:rPr lang="zh-CN" altLang="en-US" dirty="0" smtClean="0"/>
              <a:t>的这两个缺陷反而使他更适用于这一场景。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39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在完成人脸检测之后，还需要将检测到的人脸图像裁剪下来进行识别。人脸识别的方法我们采用了</a:t>
            </a:r>
            <a:r>
              <a:rPr lang="en-US" altLang="zh-CN" dirty="0" err="1" smtClean="0"/>
              <a:t>sphereface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024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Sphereface</a:t>
            </a:r>
            <a:r>
              <a:rPr lang="zh-CN" altLang="en-US" dirty="0" smtClean="0"/>
              <a:t>在</a:t>
            </a:r>
            <a:r>
              <a:rPr lang="en-US" altLang="zh-CN" dirty="0" smtClean="0"/>
              <a:t>center loss </a:t>
            </a:r>
            <a:r>
              <a:rPr lang="zh-CN" altLang="en-US" dirty="0" smtClean="0"/>
              <a:t>之后提出。与</a:t>
            </a:r>
            <a:r>
              <a:rPr lang="en-US" altLang="zh-CN" dirty="0" smtClean="0"/>
              <a:t>center loss</a:t>
            </a:r>
            <a:r>
              <a:rPr lang="zh-CN" altLang="en-US" dirty="0" smtClean="0"/>
              <a:t>一样，主要目的都是缩小类内间距，扩大类间间距，实现人脸识别。</a:t>
            </a:r>
            <a:r>
              <a:rPr lang="en-US" altLang="zh-CN" dirty="0" smtClean="0"/>
              <a:t>Center loss</a:t>
            </a:r>
            <a:r>
              <a:rPr lang="zh-CN" altLang="en-US" dirty="0" smtClean="0"/>
              <a:t>一文与传统方法的不用是联合使用了</a:t>
            </a:r>
            <a:r>
              <a:rPr lang="en-US" altLang="zh-CN" dirty="0" smtClean="0"/>
              <a:t>center loss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softmax</a:t>
            </a:r>
            <a:r>
              <a:rPr lang="en-US" altLang="zh-CN" dirty="0" smtClean="0"/>
              <a:t> loss</a:t>
            </a:r>
            <a:r>
              <a:rPr lang="zh-CN" altLang="en-US" dirty="0" smtClean="0"/>
              <a:t>进行监督学习。</a:t>
            </a:r>
            <a:r>
              <a:rPr lang="en-US" altLang="zh-CN" dirty="0" err="1" smtClean="0"/>
              <a:t>Centerloss</a:t>
            </a:r>
            <a:r>
              <a:rPr lang="en-US" altLang="zh-CN" dirty="0" smtClean="0"/>
              <a:t> </a:t>
            </a:r>
            <a:r>
              <a:rPr lang="zh-CN" altLang="en-US" dirty="0" smtClean="0"/>
              <a:t>可以更好地减小类内距离，使得特征区分度更强。本文在</a:t>
            </a:r>
            <a:r>
              <a:rPr lang="en-US" altLang="zh-CN" dirty="0" err="1" smtClean="0"/>
              <a:t>softmax</a:t>
            </a:r>
            <a:r>
              <a:rPr lang="en-US" altLang="zh-CN" dirty="0" smtClean="0"/>
              <a:t> loss</a:t>
            </a:r>
            <a:r>
              <a:rPr lang="zh-CN" altLang="en-US" dirty="0" smtClean="0"/>
              <a:t>的基础上做了更进一步地改进，提出了</a:t>
            </a:r>
            <a:r>
              <a:rPr lang="en-US" altLang="zh-CN" dirty="0" smtClean="0"/>
              <a:t>A-</a:t>
            </a:r>
            <a:r>
              <a:rPr lang="en-US" altLang="zh-CN" dirty="0" err="1" smtClean="0"/>
              <a:t>softmax</a:t>
            </a:r>
            <a:r>
              <a:rPr lang="en-US" altLang="zh-CN" dirty="0" smtClean="0"/>
              <a:t> loss</a:t>
            </a:r>
            <a:r>
              <a:rPr lang="zh-CN" altLang="en-US" dirty="0" smtClean="0"/>
              <a:t>。将角度转到了超平面。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63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11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80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16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74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44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76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046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952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9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3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46A7-8F8C-4CD6-B7C8-B85B2F262809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45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9" y="0"/>
            <a:ext cx="7820116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11174285" flipH="1">
            <a:off x="7836" y="3442314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-11413" y="3675838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158093" y="3403086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11174285">
            <a:off x="126119" y="3395284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rot="7715704" flipH="1">
            <a:off x="427643" y="2943623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497576" y="2891515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92962" y="2891514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rot="7715704">
            <a:off x="386825" y="2931043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8000000">
            <a:off x="4253484" y="508647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2463990" y="759758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07857" y="3825868"/>
            <a:ext cx="591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人脸检测与识别技术在智能视频监控领域的应用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023409" y="430936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26909" y="453769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35918" y="204275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73040" y="204275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0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10162" y="204275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1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47285" y="204275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8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95814" y="4471368"/>
            <a:ext cx="4241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报告人</a:t>
            </a:r>
            <a:r>
              <a:rPr lang="en-US" altLang="zh-CN" sz="16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16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：微电子学院 丁路昶 </a:t>
            </a:r>
            <a:r>
              <a:rPr lang="en-US" altLang="zh-CN" sz="16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18212020070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2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7.40741E-7 L 0.20547 -7.40741E-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-7.40741E-7 L 0.20547 -7.40741E-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4.16667E-7 -7.40741E-7 L 0.20547 -7.40741E-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16" grpId="0"/>
      <p:bldP spid="23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5570479" y="2325743"/>
            <a:ext cx="6408261" cy="2320917"/>
            <a:chOff x="5570479" y="2325743"/>
            <a:chExt cx="6408261" cy="2320917"/>
          </a:xfrm>
        </p:grpSpPr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4" name="椭圆 123"/>
          <p:cNvSpPr/>
          <p:nvPr/>
        </p:nvSpPr>
        <p:spPr>
          <a:xfrm>
            <a:off x="5519461" y="4920651"/>
            <a:ext cx="6481469" cy="71889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BFBFB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文本框 143"/>
          <p:cNvSpPr txBox="1"/>
          <p:nvPr/>
        </p:nvSpPr>
        <p:spPr>
          <a:xfrm>
            <a:off x="2240991" y="3165210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Sphere-face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73" y="1564229"/>
            <a:ext cx="4136918" cy="433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4" grpId="0" animBg="1"/>
      <p:bldP spid="1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49" y="2962553"/>
            <a:ext cx="6727399" cy="33101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54" y="846667"/>
            <a:ext cx="1624313" cy="542602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563" y="1661776"/>
            <a:ext cx="3923770" cy="10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45" y="1793919"/>
            <a:ext cx="3155363" cy="6745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654" y="3660199"/>
            <a:ext cx="4053863" cy="1998946"/>
          </a:xfrm>
          <a:prstGeom prst="rect">
            <a:avLst/>
          </a:prstGeom>
        </p:spPr>
      </p:pic>
      <p:pic>
        <p:nvPicPr>
          <p:cNvPr id="205" name="图片 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222" y="1918805"/>
            <a:ext cx="4554161" cy="888898"/>
          </a:xfrm>
          <a:prstGeom prst="rect">
            <a:avLst/>
          </a:prstGeom>
        </p:spPr>
      </p:pic>
      <p:pic>
        <p:nvPicPr>
          <p:cNvPr id="231" name="图片 2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222" y="3406107"/>
            <a:ext cx="4596591" cy="22109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903" y="2458925"/>
            <a:ext cx="3082163" cy="12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4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9" grpId="0" animBg="1"/>
      <p:bldP spid="349" grpId="1" animBg="1"/>
      <p:bldP spid="349" grpId="2" animBg="1"/>
      <p:bldP spid="207" grpId="0"/>
      <p:bldP spid="207" grpId="1"/>
      <p:bldP spid="229" grpId="0" animBg="1"/>
      <p:bldP spid="2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149" y="1701502"/>
            <a:ext cx="4991921" cy="8079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49" y="3342177"/>
            <a:ext cx="4726184" cy="21993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783" y="5024074"/>
            <a:ext cx="3692336" cy="539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98" y="2217052"/>
            <a:ext cx="5025928" cy="13322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77" y="3845213"/>
            <a:ext cx="5229764" cy="7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9" grpId="0" animBg="1"/>
      <p:bldP spid="349" grpId="1" animBg="1"/>
      <p:bldP spid="349" grpId="2" animBg="1"/>
      <p:bldP spid="207" grpId="0"/>
      <p:bldP spid="207" grpId="1"/>
      <p:bldP spid="229" grpId="0" animBg="1"/>
      <p:bldP spid="2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90"/>
          <p:cNvSpPr>
            <a:spLocks/>
          </p:cNvSpPr>
          <p:nvPr/>
        </p:nvSpPr>
        <p:spPr bwMode="auto">
          <a:xfrm rot="6607463">
            <a:off x="435640" y="2756165"/>
            <a:ext cx="110175" cy="96907"/>
          </a:xfrm>
          <a:custGeom>
            <a:avLst/>
            <a:gdLst>
              <a:gd name="T0" fmla="*/ 41 w 81"/>
              <a:gd name="T1" fmla="*/ 0 h 71"/>
              <a:gd name="T2" fmla="*/ 24 w 81"/>
              <a:gd name="T3" fmla="*/ 4 h 71"/>
              <a:gd name="T4" fmla="*/ 9 w 81"/>
              <a:gd name="T5" fmla="*/ 52 h 71"/>
              <a:gd name="T6" fmla="*/ 41 w 81"/>
              <a:gd name="T7" fmla="*/ 71 h 71"/>
              <a:gd name="T8" fmla="*/ 57 w 81"/>
              <a:gd name="T9" fmla="*/ 67 h 71"/>
              <a:gd name="T10" fmla="*/ 72 w 81"/>
              <a:gd name="T11" fmla="*/ 19 h 71"/>
              <a:gd name="T12" fmla="*/ 41 w 81"/>
              <a:gd name="T13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1">
                <a:moveTo>
                  <a:pt x="41" y="0"/>
                </a:moveTo>
                <a:cubicBezTo>
                  <a:pt x="35" y="0"/>
                  <a:pt x="30" y="2"/>
                  <a:pt x="24" y="4"/>
                </a:cubicBezTo>
                <a:cubicBezTo>
                  <a:pt x="7" y="14"/>
                  <a:pt x="0" y="35"/>
                  <a:pt x="9" y="52"/>
                </a:cubicBezTo>
                <a:cubicBezTo>
                  <a:pt x="16" y="64"/>
                  <a:pt x="28" y="71"/>
                  <a:pt x="41" y="71"/>
                </a:cubicBezTo>
                <a:cubicBezTo>
                  <a:pt x="46" y="71"/>
                  <a:pt x="52" y="70"/>
                  <a:pt x="57" y="67"/>
                </a:cubicBezTo>
                <a:cubicBezTo>
                  <a:pt x="75" y="58"/>
                  <a:pt x="81" y="37"/>
                  <a:pt x="72" y="19"/>
                </a:cubicBezTo>
                <a:cubicBezTo>
                  <a:pt x="66" y="7"/>
                  <a:pt x="53" y="0"/>
                  <a:pt x="4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91"/>
          <p:cNvSpPr>
            <a:spLocks/>
          </p:cNvSpPr>
          <p:nvPr/>
        </p:nvSpPr>
        <p:spPr bwMode="auto">
          <a:xfrm rot="6607463">
            <a:off x="831925" y="5735077"/>
            <a:ext cx="110752" cy="95754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92"/>
          <p:cNvSpPr>
            <a:spLocks noEditPoints="1"/>
          </p:cNvSpPr>
          <p:nvPr/>
        </p:nvSpPr>
        <p:spPr bwMode="auto">
          <a:xfrm rot="6607463">
            <a:off x="546373" y="5915649"/>
            <a:ext cx="76719" cy="74988"/>
          </a:xfrm>
          <a:custGeom>
            <a:avLst/>
            <a:gdLst>
              <a:gd name="T0" fmla="*/ 53 w 56"/>
              <a:gd name="T1" fmla="*/ 40 h 55"/>
              <a:gd name="T2" fmla="*/ 19 w 56"/>
              <a:gd name="T3" fmla="*/ 53 h 55"/>
              <a:gd name="T4" fmla="*/ 28 w 56"/>
              <a:gd name="T5" fmla="*/ 55 h 55"/>
              <a:gd name="T6" fmla="*/ 41 w 56"/>
              <a:gd name="T7" fmla="*/ 51 h 55"/>
              <a:gd name="T8" fmla="*/ 53 w 56"/>
              <a:gd name="T9" fmla="*/ 40 h 55"/>
              <a:gd name="T10" fmla="*/ 28 w 56"/>
              <a:gd name="T11" fmla="*/ 0 h 55"/>
              <a:gd name="T12" fmla="*/ 15 w 56"/>
              <a:gd name="T13" fmla="*/ 3 h 55"/>
              <a:gd name="T14" fmla="*/ 4 w 56"/>
              <a:gd name="T15" fmla="*/ 15 h 55"/>
              <a:gd name="T16" fmla="*/ 1 w 56"/>
              <a:gd name="T17" fmla="*/ 26 h 55"/>
              <a:gd name="T18" fmla="*/ 4 w 56"/>
              <a:gd name="T19" fmla="*/ 40 h 55"/>
              <a:gd name="T20" fmla="*/ 13 w 56"/>
              <a:gd name="T21" fmla="*/ 50 h 55"/>
              <a:gd name="T22" fmla="*/ 55 w 56"/>
              <a:gd name="T23" fmla="*/ 34 h 55"/>
              <a:gd name="T24" fmla="*/ 53 w 56"/>
              <a:gd name="T25" fmla="*/ 14 h 55"/>
              <a:gd name="T26" fmla="*/ 28 w 56"/>
              <a:gd name="T2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6" h="55">
                <a:moveTo>
                  <a:pt x="53" y="40"/>
                </a:moveTo>
                <a:cubicBezTo>
                  <a:pt x="19" y="53"/>
                  <a:pt x="19" y="53"/>
                  <a:pt x="19" y="53"/>
                </a:cubicBezTo>
                <a:cubicBezTo>
                  <a:pt x="22" y="54"/>
                  <a:pt x="25" y="55"/>
                  <a:pt x="28" y="55"/>
                </a:cubicBezTo>
                <a:cubicBezTo>
                  <a:pt x="32" y="55"/>
                  <a:pt x="37" y="54"/>
                  <a:pt x="41" y="51"/>
                </a:cubicBezTo>
                <a:cubicBezTo>
                  <a:pt x="46" y="49"/>
                  <a:pt x="50" y="45"/>
                  <a:pt x="53" y="40"/>
                </a:cubicBezTo>
                <a:moveTo>
                  <a:pt x="28" y="0"/>
                </a:moveTo>
                <a:cubicBezTo>
                  <a:pt x="24" y="0"/>
                  <a:pt x="19" y="1"/>
                  <a:pt x="15" y="3"/>
                </a:cubicBezTo>
                <a:cubicBezTo>
                  <a:pt x="10" y="5"/>
                  <a:pt x="6" y="10"/>
                  <a:pt x="4" y="15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31"/>
                  <a:pt x="1" y="36"/>
                  <a:pt x="4" y="40"/>
                </a:cubicBezTo>
                <a:cubicBezTo>
                  <a:pt x="6" y="44"/>
                  <a:pt x="9" y="48"/>
                  <a:pt x="13" y="50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27"/>
                  <a:pt x="56" y="20"/>
                  <a:pt x="53" y="14"/>
                </a:cubicBezTo>
                <a:cubicBezTo>
                  <a:pt x="48" y="5"/>
                  <a:pt x="38" y="0"/>
                  <a:pt x="2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93"/>
          <p:cNvSpPr>
            <a:spLocks noEditPoints="1"/>
          </p:cNvSpPr>
          <p:nvPr/>
        </p:nvSpPr>
        <p:spPr bwMode="auto">
          <a:xfrm rot="6607463">
            <a:off x="539437" y="5924011"/>
            <a:ext cx="73258" cy="51915"/>
          </a:xfrm>
          <a:custGeom>
            <a:avLst/>
            <a:gdLst>
              <a:gd name="T0" fmla="*/ 54 w 54"/>
              <a:gd name="T1" fmla="*/ 19 h 38"/>
              <a:gd name="T2" fmla="*/ 12 w 54"/>
              <a:gd name="T3" fmla="*/ 35 h 38"/>
              <a:gd name="T4" fmla="*/ 18 w 54"/>
              <a:gd name="T5" fmla="*/ 38 h 38"/>
              <a:gd name="T6" fmla="*/ 52 w 54"/>
              <a:gd name="T7" fmla="*/ 25 h 38"/>
              <a:gd name="T8" fmla="*/ 54 w 54"/>
              <a:gd name="T9" fmla="*/ 19 h 38"/>
              <a:gd name="T10" fmla="*/ 3 w 54"/>
              <a:gd name="T11" fmla="*/ 0 h 38"/>
              <a:gd name="T12" fmla="*/ 0 w 54"/>
              <a:gd name="T13" fmla="*/ 11 h 38"/>
              <a:gd name="T14" fmla="*/ 3 w 54"/>
              <a:gd name="T1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" h="38">
                <a:moveTo>
                  <a:pt x="54" y="19"/>
                </a:moveTo>
                <a:cubicBezTo>
                  <a:pt x="12" y="35"/>
                  <a:pt x="12" y="35"/>
                  <a:pt x="12" y="35"/>
                </a:cubicBezTo>
                <a:cubicBezTo>
                  <a:pt x="14" y="36"/>
                  <a:pt x="16" y="37"/>
                  <a:pt x="18" y="38"/>
                </a:cubicBezTo>
                <a:cubicBezTo>
                  <a:pt x="52" y="25"/>
                  <a:pt x="52" y="25"/>
                  <a:pt x="52" y="25"/>
                </a:cubicBezTo>
                <a:cubicBezTo>
                  <a:pt x="53" y="23"/>
                  <a:pt x="53" y="21"/>
                  <a:pt x="54" y="19"/>
                </a:cubicBezTo>
                <a:moveTo>
                  <a:pt x="3" y="0"/>
                </a:moveTo>
                <a:cubicBezTo>
                  <a:pt x="1" y="3"/>
                  <a:pt x="0" y="7"/>
                  <a:pt x="0" y="11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94"/>
          <p:cNvSpPr>
            <a:spLocks noEditPoints="1"/>
          </p:cNvSpPr>
          <p:nvPr/>
        </p:nvSpPr>
        <p:spPr bwMode="auto">
          <a:xfrm rot="6607463">
            <a:off x="114736" y="2684587"/>
            <a:ext cx="80180" cy="74988"/>
          </a:xfrm>
          <a:custGeom>
            <a:avLst/>
            <a:gdLst>
              <a:gd name="T0" fmla="*/ 58 w 59"/>
              <a:gd name="T1" fmla="*/ 35 h 55"/>
              <a:gd name="T2" fmla="*/ 28 w 59"/>
              <a:gd name="T3" fmla="*/ 55 h 55"/>
              <a:gd name="T4" fmla="*/ 31 w 59"/>
              <a:gd name="T5" fmla="*/ 55 h 55"/>
              <a:gd name="T6" fmla="*/ 44 w 59"/>
              <a:gd name="T7" fmla="*/ 52 h 55"/>
              <a:gd name="T8" fmla="*/ 58 w 59"/>
              <a:gd name="T9" fmla="*/ 35 h 55"/>
              <a:gd name="T10" fmla="*/ 31 w 59"/>
              <a:gd name="T11" fmla="*/ 0 h 55"/>
              <a:gd name="T12" fmla="*/ 18 w 59"/>
              <a:gd name="T13" fmla="*/ 3 h 55"/>
              <a:gd name="T14" fmla="*/ 7 w 59"/>
              <a:gd name="T15" fmla="*/ 40 h 55"/>
              <a:gd name="T16" fmla="*/ 22 w 59"/>
              <a:gd name="T17" fmla="*/ 53 h 55"/>
              <a:gd name="T18" fmla="*/ 59 w 59"/>
              <a:gd name="T19" fmla="*/ 28 h 55"/>
              <a:gd name="T20" fmla="*/ 55 w 59"/>
              <a:gd name="T21" fmla="*/ 14 h 55"/>
              <a:gd name="T22" fmla="*/ 31 w 59"/>
              <a:gd name="T2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9" h="55">
                <a:moveTo>
                  <a:pt x="58" y="35"/>
                </a:move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30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1" y="48"/>
                  <a:pt x="55" y="42"/>
                  <a:pt x="58" y="35"/>
                </a:cubicBezTo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0" y="46"/>
                  <a:pt x="15" y="51"/>
                  <a:pt x="22" y="53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4"/>
                  <a:pt x="58" y="19"/>
                  <a:pt x="55" y="14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95"/>
          <p:cNvSpPr>
            <a:spLocks/>
          </p:cNvSpPr>
          <p:nvPr/>
        </p:nvSpPr>
        <p:spPr bwMode="auto">
          <a:xfrm rot="6607463">
            <a:off x="106701" y="2711155"/>
            <a:ext cx="50185" cy="36917"/>
          </a:xfrm>
          <a:custGeom>
            <a:avLst/>
            <a:gdLst>
              <a:gd name="T0" fmla="*/ 37 w 37"/>
              <a:gd name="T1" fmla="*/ 0 h 27"/>
              <a:gd name="T2" fmla="*/ 0 w 37"/>
              <a:gd name="T3" fmla="*/ 25 h 27"/>
              <a:gd name="T4" fmla="*/ 6 w 37"/>
              <a:gd name="T5" fmla="*/ 27 h 27"/>
              <a:gd name="T6" fmla="*/ 36 w 37"/>
              <a:gd name="T7" fmla="*/ 7 h 27"/>
              <a:gd name="T8" fmla="*/ 37 w 3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27">
                <a:moveTo>
                  <a:pt x="37" y="0"/>
                </a:moveTo>
                <a:cubicBezTo>
                  <a:pt x="0" y="25"/>
                  <a:pt x="0" y="25"/>
                  <a:pt x="0" y="25"/>
                </a:cubicBezTo>
                <a:cubicBezTo>
                  <a:pt x="2" y="26"/>
                  <a:pt x="4" y="26"/>
                  <a:pt x="6" y="27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5"/>
                  <a:pt x="37" y="2"/>
                  <a:pt x="3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96"/>
          <p:cNvSpPr>
            <a:spLocks/>
          </p:cNvSpPr>
          <p:nvPr/>
        </p:nvSpPr>
        <p:spPr bwMode="auto">
          <a:xfrm rot="6607463">
            <a:off x="221536" y="6310054"/>
            <a:ext cx="85948" cy="74988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7"/>
          <p:cNvSpPr>
            <a:spLocks/>
          </p:cNvSpPr>
          <p:nvPr/>
        </p:nvSpPr>
        <p:spPr bwMode="auto">
          <a:xfrm rot="6607463">
            <a:off x="658370" y="6335366"/>
            <a:ext cx="73835" cy="42109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8"/>
          <p:cNvSpPr>
            <a:spLocks/>
          </p:cNvSpPr>
          <p:nvPr/>
        </p:nvSpPr>
        <p:spPr bwMode="auto">
          <a:xfrm rot="6607463">
            <a:off x="125755" y="2262716"/>
            <a:ext cx="85948" cy="74988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Freeform 199"/>
          <p:cNvSpPr>
            <a:spLocks/>
          </p:cNvSpPr>
          <p:nvPr/>
        </p:nvSpPr>
        <p:spPr bwMode="auto">
          <a:xfrm rot="6607463">
            <a:off x="-298054" y="2389804"/>
            <a:ext cx="84795" cy="74988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00"/>
          <p:cNvSpPr>
            <a:spLocks/>
          </p:cNvSpPr>
          <p:nvPr/>
        </p:nvSpPr>
        <p:spPr bwMode="auto">
          <a:xfrm rot="6607463">
            <a:off x="36095" y="3280230"/>
            <a:ext cx="77873" cy="68643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Freeform 201"/>
          <p:cNvSpPr>
            <a:spLocks/>
          </p:cNvSpPr>
          <p:nvPr/>
        </p:nvSpPr>
        <p:spPr bwMode="auto">
          <a:xfrm rot="6607463">
            <a:off x="237341" y="3144122"/>
            <a:ext cx="53068" cy="46146"/>
          </a:xfrm>
          <a:custGeom>
            <a:avLst/>
            <a:gdLst>
              <a:gd name="T0" fmla="*/ 19 w 39"/>
              <a:gd name="T1" fmla="*/ 0 h 34"/>
              <a:gd name="T2" fmla="*/ 11 w 39"/>
              <a:gd name="T3" fmla="*/ 2 h 34"/>
              <a:gd name="T4" fmla="*/ 4 w 39"/>
              <a:gd name="T5" fmla="*/ 25 h 34"/>
              <a:gd name="T6" fmla="*/ 19 w 39"/>
              <a:gd name="T7" fmla="*/ 34 h 34"/>
              <a:gd name="T8" fmla="*/ 27 w 39"/>
              <a:gd name="T9" fmla="*/ 32 h 34"/>
              <a:gd name="T10" fmla="*/ 34 w 39"/>
              <a:gd name="T11" fmla="*/ 9 h 34"/>
              <a:gd name="T12" fmla="*/ 19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19" y="0"/>
                </a:moveTo>
                <a:cubicBezTo>
                  <a:pt x="17" y="0"/>
                  <a:pt x="14" y="1"/>
                  <a:pt x="11" y="2"/>
                </a:cubicBezTo>
                <a:cubicBezTo>
                  <a:pt x="3" y="6"/>
                  <a:pt x="0" y="17"/>
                  <a:pt x="4" y="25"/>
                </a:cubicBezTo>
                <a:cubicBezTo>
                  <a:pt x="7" y="31"/>
                  <a:pt x="13" y="34"/>
                  <a:pt x="19" y="34"/>
                </a:cubicBezTo>
                <a:cubicBezTo>
                  <a:pt x="22" y="34"/>
                  <a:pt x="25" y="34"/>
                  <a:pt x="27" y="32"/>
                </a:cubicBezTo>
                <a:cubicBezTo>
                  <a:pt x="35" y="28"/>
                  <a:pt x="39" y="18"/>
                  <a:pt x="34" y="9"/>
                </a:cubicBezTo>
                <a:cubicBezTo>
                  <a:pt x="31" y="3"/>
                  <a:pt x="25" y="0"/>
                  <a:pt x="1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02"/>
          <p:cNvSpPr>
            <a:spLocks/>
          </p:cNvSpPr>
          <p:nvPr/>
        </p:nvSpPr>
        <p:spPr bwMode="auto">
          <a:xfrm rot="6607463">
            <a:off x="549666" y="5482796"/>
            <a:ext cx="53068" cy="46724"/>
          </a:xfrm>
          <a:custGeom>
            <a:avLst/>
            <a:gdLst>
              <a:gd name="T0" fmla="*/ 20 w 39"/>
              <a:gd name="T1" fmla="*/ 0 h 34"/>
              <a:gd name="T2" fmla="*/ 12 w 39"/>
              <a:gd name="T3" fmla="*/ 2 h 34"/>
              <a:gd name="T4" fmla="*/ 5 w 39"/>
              <a:gd name="T5" fmla="*/ 25 h 34"/>
              <a:gd name="T6" fmla="*/ 20 w 39"/>
              <a:gd name="T7" fmla="*/ 34 h 34"/>
              <a:gd name="T8" fmla="*/ 28 w 39"/>
              <a:gd name="T9" fmla="*/ 32 h 34"/>
              <a:gd name="T10" fmla="*/ 35 w 39"/>
              <a:gd name="T11" fmla="*/ 9 h 34"/>
              <a:gd name="T12" fmla="*/ 20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20" y="0"/>
                </a:moveTo>
                <a:cubicBezTo>
                  <a:pt x="17" y="0"/>
                  <a:pt x="14" y="1"/>
                  <a:pt x="12" y="2"/>
                </a:cubicBezTo>
                <a:cubicBezTo>
                  <a:pt x="3" y="6"/>
                  <a:pt x="0" y="17"/>
                  <a:pt x="5" y="25"/>
                </a:cubicBezTo>
                <a:cubicBezTo>
                  <a:pt x="8" y="31"/>
                  <a:pt x="14" y="34"/>
                  <a:pt x="20" y="34"/>
                </a:cubicBezTo>
                <a:cubicBezTo>
                  <a:pt x="22" y="34"/>
                  <a:pt x="25" y="33"/>
                  <a:pt x="28" y="32"/>
                </a:cubicBezTo>
                <a:cubicBezTo>
                  <a:pt x="36" y="28"/>
                  <a:pt x="39" y="17"/>
                  <a:pt x="35" y="9"/>
                </a:cubicBezTo>
                <a:cubicBezTo>
                  <a:pt x="32" y="3"/>
                  <a:pt x="26" y="0"/>
                  <a:pt x="2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03"/>
          <p:cNvSpPr>
            <a:spLocks noEditPoints="1"/>
          </p:cNvSpPr>
          <p:nvPr/>
        </p:nvSpPr>
        <p:spPr bwMode="auto">
          <a:xfrm rot="6607463">
            <a:off x="33040" y="4040814"/>
            <a:ext cx="77873" cy="66335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04"/>
          <p:cNvSpPr>
            <a:spLocks/>
          </p:cNvSpPr>
          <p:nvPr/>
        </p:nvSpPr>
        <p:spPr bwMode="auto">
          <a:xfrm rot="6607463">
            <a:off x="57702" y="4057033"/>
            <a:ext cx="13844" cy="62298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05"/>
          <p:cNvSpPr>
            <a:spLocks noEditPoints="1"/>
          </p:cNvSpPr>
          <p:nvPr/>
        </p:nvSpPr>
        <p:spPr bwMode="auto">
          <a:xfrm rot="6607463">
            <a:off x="115587" y="4634733"/>
            <a:ext cx="70950" cy="68066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06"/>
          <p:cNvSpPr>
            <a:spLocks/>
          </p:cNvSpPr>
          <p:nvPr/>
        </p:nvSpPr>
        <p:spPr bwMode="auto">
          <a:xfrm rot="6607463">
            <a:off x="114702" y="4644233"/>
            <a:ext cx="59990" cy="35187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07"/>
          <p:cNvSpPr>
            <a:spLocks/>
          </p:cNvSpPr>
          <p:nvPr/>
        </p:nvSpPr>
        <p:spPr bwMode="auto">
          <a:xfrm rot="6607463">
            <a:off x="308576" y="5386992"/>
            <a:ext cx="77295" cy="68066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0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0" y="47"/>
                </a:cubicBezTo>
                <a:cubicBezTo>
                  <a:pt x="52" y="41"/>
                  <a:pt x="57" y="26"/>
                  <a:pt x="51" y="14"/>
                </a:cubicBezTo>
                <a:cubicBezTo>
                  <a:pt x="46" y="5"/>
                  <a:pt x="38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08"/>
          <p:cNvSpPr>
            <a:spLocks noEditPoints="1"/>
          </p:cNvSpPr>
          <p:nvPr/>
        </p:nvSpPr>
        <p:spPr bwMode="auto">
          <a:xfrm rot="6607463">
            <a:off x="312039" y="5708778"/>
            <a:ext cx="49031" cy="42685"/>
          </a:xfrm>
          <a:custGeom>
            <a:avLst/>
            <a:gdLst>
              <a:gd name="T0" fmla="*/ 27 w 36"/>
              <a:gd name="T1" fmla="*/ 3 h 31"/>
              <a:gd name="T2" fmla="*/ 19 w 36"/>
              <a:gd name="T3" fmla="*/ 31 h 31"/>
              <a:gd name="T4" fmla="*/ 25 w 36"/>
              <a:gd name="T5" fmla="*/ 30 h 31"/>
              <a:gd name="T6" fmla="*/ 32 w 36"/>
              <a:gd name="T7" fmla="*/ 9 h 31"/>
              <a:gd name="T8" fmla="*/ 27 w 36"/>
              <a:gd name="T9" fmla="*/ 3 h 31"/>
              <a:gd name="T10" fmla="*/ 18 w 36"/>
              <a:gd name="T11" fmla="*/ 0 h 31"/>
              <a:gd name="T12" fmla="*/ 11 w 36"/>
              <a:gd name="T13" fmla="*/ 2 h 31"/>
              <a:gd name="T14" fmla="*/ 4 w 36"/>
              <a:gd name="T15" fmla="*/ 23 h 31"/>
              <a:gd name="T16" fmla="*/ 14 w 36"/>
              <a:gd name="T17" fmla="*/ 31 h 31"/>
              <a:gd name="T18" fmla="*/ 22 w 36"/>
              <a:gd name="T19" fmla="*/ 1 h 31"/>
              <a:gd name="T20" fmla="*/ 18 w 36"/>
              <a:gd name="T21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" h="31">
                <a:moveTo>
                  <a:pt x="27" y="3"/>
                </a:moveTo>
                <a:cubicBezTo>
                  <a:pt x="19" y="31"/>
                  <a:pt x="19" y="31"/>
                  <a:pt x="19" y="31"/>
                </a:cubicBezTo>
                <a:cubicBezTo>
                  <a:pt x="21" y="31"/>
                  <a:pt x="23" y="31"/>
                  <a:pt x="25" y="30"/>
                </a:cubicBezTo>
                <a:cubicBezTo>
                  <a:pt x="33" y="26"/>
                  <a:pt x="36" y="16"/>
                  <a:pt x="32" y="9"/>
                </a:cubicBezTo>
                <a:cubicBezTo>
                  <a:pt x="30" y="6"/>
                  <a:pt x="29" y="4"/>
                  <a:pt x="27" y="3"/>
                </a:cubicBezTo>
                <a:moveTo>
                  <a:pt x="18" y="0"/>
                </a:moveTo>
                <a:cubicBezTo>
                  <a:pt x="15" y="0"/>
                  <a:pt x="13" y="1"/>
                  <a:pt x="11" y="2"/>
                </a:cubicBezTo>
                <a:cubicBezTo>
                  <a:pt x="3" y="6"/>
                  <a:pt x="0" y="16"/>
                  <a:pt x="4" y="23"/>
                </a:cubicBezTo>
                <a:cubicBezTo>
                  <a:pt x="6" y="27"/>
                  <a:pt x="10" y="30"/>
                  <a:pt x="14" y="31"/>
                </a:cubicBezTo>
                <a:cubicBezTo>
                  <a:pt x="22" y="1"/>
                  <a:pt x="22" y="1"/>
                  <a:pt x="22" y="1"/>
                </a:cubicBezTo>
                <a:cubicBezTo>
                  <a:pt x="21" y="1"/>
                  <a:pt x="19" y="0"/>
                  <a:pt x="1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09"/>
          <p:cNvSpPr>
            <a:spLocks/>
          </p:cNvSpPr>
          <p:nvPr/>
        </p:nvSpPr>
        <p:spPr bwMode="auto">
          <a:xfrm rot="6607463">
            <a:off x="325610" y="5712596"/>
            <a:ext cx="17882" cy="40955"/>
          </a:xfrm>
          <a:custGeom>
            <a:avLst/>
            <a:gdLst>
              <a:gd name="T0" fmla="*/ 8 w 13"/>
              <a:gd name="T1" fmla="*/ 0 h 30"/>
              <a:gd name="T2" fmla="*/ 0 w 13"/>
              <a:gd name="T3" fmla="*/ 30 h 30"/>
              <a:gd name="T4" fmla="*/ 4 w 13"/>
              <a:gd name="T5" fmla="*/ 30 h 30"/>
              <a:gd name="T6" fmla="*/ 5 w 13"/>
              <a:gd name="T7" fmla="*/ 30 h 30"/>
              <a:gd name="T8" fmla="*/ 13 w 13"/>
              <a:gd name="T9" fmla="*/ 2 h 30"/>
              <a:gd name="T10" fmla="*/ 8 w 13"/>
              <a:gd name="T1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30">
                <a:moveTo>
                  <a:pt x="8" y="0"/>
                </a:moveTo>
                <a:cubicBezTo>
                  <a:pt x="0" y="30"/>
                  <a:pt x="0" y="30"/>
                  <a:pt x="0" y="30"/>
                </a:cubicBezTo>
                <a:cubicBezTo>
                  <a:pt x="1" y="30"/>
                  <a:pt x="3" y="30"/>
                  <a:pt x="4" y="30"/>
                </a:cubicBezTo>
                <a:cubicBezTo>
                  <a:pt x="4" y="30"/>
                  <a:pt x="5" y="30"/>
                  <a:pt x="5" y="30"/>
                </a:cubicBezTo>
                <a:cubicBezTo>
                  <a:pt x="13" y="2"/>
                  <a:pt x="13" y="2"/>
                  <a:pt x="13" y="2"/>
                </a:cubicBezTo>
                <a:cubicBezTo>
                  <a:pt x="11" y="1"/>
                  <a:pt x="10" y="0"/>
                  <a:pt x="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10"/>
          <p:cNvSpPr>
            <a:spLocks noEditPoints="1"/>
          </p:cNvSpPr>
          <p:nvPr/>
        </p:nvSpPr>
        <p:spPr bwMode="auto">
          <a:xfrm rot="6607463">
            <a:off x="-49933" y="2981761"/>
            <a:ext cx="43839" cy="42685"/>
          </a:xfrm>
          <a:custGeom>
            <a:avLst/>
            <a:gdLst>
              <a:gd name="T0" fmla="*/ 1 w 32"/>
              <a:gd name="T1" fmla="*/ 11 h 31"/>
              <a:gd name="T2" fmla="*/ 2 w 32"/>
              <a:gd name="T3" fmla="*/ 22 h 31"/>
              <a:gd name="T4" fmla="*/ 16 w 32"/>
              <a:gd name="T5" fmla="*/ 31 h 31"/>
              <a:gd name="T6" fmla="*/ 23 w 32"/>
              <a:gd name="T7" fmla="*/ 29 h 31"/>
              <a:gd name="T8" fmla="*/ 30 w 32"/>
              <a:gd name="T9" fmla="*/ 22 h 31"/>
              <a:gd name="T10" fmla="*/ 1 w 32"/>
              <a:gd name="T11" fmla="*/ 11 h 31"/>
              <a:gd name="T12" fmla="*/ 16 w 32"/>
              <a:gd name="T13" fmla="*/ 0 h 31"/>
              <a:gd name="T14" fmla="*/ 8 w 32"/>
              <a:gd name="T15" fmla="*/ 1 h 31"/>
              <a:gd name="T16" fmla="*/ 3 w 32"/>
              <a:gd name="T17" fmla="*/ 7 h 31"/>
              <a:gd name="T18" fmla="*/ 31 w 32"/>
              <a:gd name="T19" fmla="*/ 17 h 31"/>
              <a:gd name="T20" fmla="*/ 30 w 32"/>
              <a:gd name="T21" fmla="*/ 8 h 31"/>
              <a:gd name="T22" fmla="*/ 16 w 32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31">
                <a:moveTo>
                  <a:pt x="1" y="11"/>
                </a:moveTo>
                <a:cubicBezTo>
                  <a:pt x="0" y="15"/>
                  <a:pt x="0" y="19"/>
                  <a:pt x="2" y="22"/>
                </a:cubicBezTo>
                <a:cubicBezTo>
                  <a:pt x="5" y="28"/>
                  <a:pt x="10" y="31"/>
                  <a:pt x="16" y="31"/>
                </a:cubicBezTo>
                <a:cubicBezTo>
                  <a:pt x="18" y="31"/>
                  <a:pt x="21" y="30"/>
                  <a:pt x="23" y="29"/>
                </a:cubicBezTo>
                <a:cubicBezTo>
                  <a:pt x="26" y="27"/>
                  <a:pt x="28" y="25"/>
                  <a:pt x="30" y="22"/>
                </a:cubicBezTo>
                <a:cubicBezTo>
                  <a:pt x="1" y="11"/>
                  <a:pt x="1" y="11"/>
                  <a:pt x="1" y="11"/>
                </a:cubicBezTo>
                <a:moveTo>
                  <a:pt x="16" y="0"/>
                </a:moveTo>
                <a:cubicBezTo>
                  <a:pt x="13" y="0"/>
                  <a:pt x="11" y="0"/>
                  <a:pt x="8" y="1"/>
                </a:cubicBezTo>
                <a:cubicBezTo>
                  <a:pt x="6" y="3"/>
                  <a:pt x="4" y="5"/>
                  <a:pt x="3" y="7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4"/>
                  <a:pt x="31" y="11"/>
                  <a:pt x="30" y="8"/>
                </a:cubicBezTo>
                <a:cubicBezTo>
                  <a:pt x="27" y="3"/>
                  <a:pt x="21" y="0"/>
                  <a:pt x="1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11"/>
          <p:cNvSpPr>
            <a:spLocks/>
          </p:cNvSpPr>
          <p:nvPr/>
        </p:nvSpPr>
        <p:spPr bwMode="auto">
          <a:xfrm rot="6607463">
            <a:off x="-47037" y="2993236"/>
            <a:ext cx="40955" cy="20189"/>
          </a:xfrm>
          <a:custGeom>
            <a:avLst/>
            <a:gdLst>
              <a:gd name="T0" fmla="*/ 2 w 30"/>
              <a:gd name="T1" fmla="*/ 0 h 15"/>
              <a:gd name="T2" fmla="*/ 0 w 30"/>
              <a:gd name="T3" fmla="*/ 4 h 15"/>
              <a:gd name="T4" fmla="*/ 29 w 30"/>
              <a:gd name="T5" fmla="*/ 15 h 15"/>
              <a:gd name="T6" fmla="*/ 30 w 30"/>
              <a:gd name="T7" fmla="*/ 10 h 15"/>
              <a:gd name="T8" fmla="*/ 2 w 30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15">
                <a:moveTo>
                  <a:pt x="2" y="0"/>
                </a:moveTo>
                <a:cubicBezTo>
                  <a:pt x="1" y="1"/>
                  <a:pt x="0" y="3"/>
                  <a:pt x="0" y="4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3"/>
                  <a:pt x="30" y="12"/>
                  <a:pt x="30" y="1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12"/>
          <p:cNvSpPr>
            <a:spLocks/>
          </p:cNvSpPr>
          <p:nvPr/>
        </p:nvSpPr>
        <p:spPr bwMode="auto">
          <a:xfrm rot="6607463">
            <a:off x="1010478" y="2458707"/>
            <a:ext cx="164974" cy="145938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Freeform 213"/>
          <p:cNvSpPr>
            <a:spLocks/>
          </p:cNvSpPr>
          <p:nvPr/>
        </p:nvSpPr>
        <p:spPr bwMode="auto">
          <a:xfrm rot="6607463">
            <a:off x="1451557" y="5771733"/>
            <a:ext cx="166127" cy="144208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14"/>
          <p:cNvSpPr>
            <a:spLocks/>
          </p:cNvSpPr>
          <p:nvPr/>
        </p:nvSpPr>
        <p:spPr bwMode="auto">
          <a:xfrm rot="6607463">
            <a:off x="1102150" y="4813881"/>
            <a:ext cx="164974" cy="145938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Freeform 215"/>
          <p:cNvSpPr>
            <a:spLocks/>
          </p:cNvSpPr>
          <p:nvPr/>
        </p:nvSpPr>
        <p:spPr bwMode="auto">
          <a:xfrm rot="6607463">
            <a:off x="1017800" y="6042212"/>
            <a:ext cx="128056" cy="113059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16"/>
          <p:cNvSpPr>
            <a:spLocks/>
          </p:cNvSpPr>
          <p:nvPr/>
        </p:nvSpPr>
        <p:spPr bwMode="auto">
          <a:xfrm rot="6607463">
            <a:off x="525517" y="2354896"/>
            <a:ext cx="128056" cy="113636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Freeform 217"/>
          <p:cNvSpPr>
            <a:spLocks/>
          </p:cNvSpPr>
          <p:nvPr/>
        </p:nvSpPr>
        <p:spPr bwMode="auto">
          <a:xfrm rot="6607463">
            <a:off x="680027" y="6332029"/>
            <a:ext cx="128056" cy="107867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18"/>
          <p:cNvSpPr>
            <a:spLocks/>
          </p:cNvSpPr>
          <p:nvPr/>
        </p:nvSpPr>
        <p:spPr bwMode="auto">
          <a:xfrm rot="6607463">
            <a:off x="680057" y="6339308"/>
            <a:ext cx="76142" cy="5710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19"/>
          <p:cNvSpPr>
            <a:spLocks/>
          </p:cNvSpPr>
          <p:nvPr/>
        </p:nvSpPr>
        <p:spPr bwMode="auto">
          <a:xfrm rot="6607463">
            <a:off x="1206824" y="6661444"/>
            <a:ext cx="122288" cy="111905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20"/>
          <p:cNvSpPr>
            <a:spLocks/>
          </p:cNvSpPr>
          <p:nvPr/>
        </p:nvSpPr>
        <p:spPr bwMode="auto">
          <a:xfrm rot="6607463">
            <a:off x="1301862" y="6668822"/>
            <a:ext cx="21920" cy="31725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21"/>
          <p:cNvSpPr>
            <a:spLocks/>
          </p:cNvSpPr>
          <p:nvPr/>
        </p:nvSpPr>
        <p:spPr bwMode="auto">
          <a:xfrm rot="6607463">
            <a:off x="545849" y="1718570"/>
            <a:ext cx="128634" cy="111905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Freeform 222"/>
          <p:cNvSpPr>
            <a:spLocks noEditPoints="1"/>
          </p:cNvSpPr>
          <p:nvPr/>
        </p:nvSpPr>
        <p:spPr bwMode="auto">
          <a:xfrm rot="6607463">
            <a:off x="-84302" y="1905400"/>
            <a:ext cx="119981" cy="113059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23"/>
          <p:cNvSpPr>
            <a:spLocks/>
          </p:cNvSpPr>
          <p:nvPr/>
        </p:nvSpPr>
        <p:spPr bwMode="auto">
          <a:xfrm rot="6607463">
            <a:off x="-90650" y="1950535"/>
            <a:ext cx="61721" cy="58836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24"/>
          <p:cNvSpPr>
            <a:spLocks noEditPoints="1"/>
          </p:cNvSpPr>
          <p:nvPr/>
        </p:nvSpPr>
        <p:spPr bwMode="auto">
          <a:xfrm rot="6607463">
            <a:off x="412774" y="3247651"/>
            <a:ext cx="113059" cy="102676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6" name="Freeform 225"/>
          <p:cNvSpPr>
            <a:spLocks/>
          </p:cNvSpPr>
          <p:nvPr/>
        </p:nvSpPr>
        <p:spPr bwMode="auto">
          <a:xfrm rot="6607463">
            <a:off x="472526" y="3241609"/>
            <a:ext cx="43839" cy="68066"/>
          </a:xfrm>
          <a:custGeom>
            <a:avLst/>
            <a:gdLst>
              <a:gd name="T0" fmla="*/ 32 w 32"/>
              <a:gd name="T1" fmla="*/ 0 h 50"/>
              <a:gd name="T2" fmla="*/ 25 w 32"/>
              <a:gd name="T3" fmla="*/ 1 h 50"/>
              <a:gd name="T4" fmla="*/ 0 w 32"/>
              <a:gd name="T5" fmla="*/ 44 h 50"/>
              <a:gd name="T6" fmla="*/ 2 w 32"/>
              <a:gd name="T7" fmla="*/ 50 h 50"/>
              <a:gd name="T8" fmla="*/ 32 w 32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50">
                <a:moveTo>
                  <a:pt x="32" y="0"/>
                </a:moveTo>
                <a:cubicBezTo>
                  <a:pt x="29" y="0"/>
                  <a:pt x="27" y="1"/>
                  <a:pt x="25" y="1"/>
                </a:cubicBezTo>
                <a:cubicBezTo>
                  <a:pt x="0" y="44"/>
                  <a:pt x="0" y="44"/>
                  <a:pt x="0" y="44"/>
                </a:cubicBezTo>
                <a:cubicBezTo>
                  <a:pt x="1" y="46"/>
                  <a:pt x="1" y="48"/>
                  <a:pt x="2" y="50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26"/>
          <p:cNvSpPr>
            <a:spLocks/>
          </p:cNvSpPr>
          <p:nvPr/>
        </p:nvSpPr>
        <p:spPr bwMode="auto">
          <a:xfrm rot="6607463">
            <a:off x="713367" y="3039686"/>
            <a:ext cx="80756" cy="70950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27"/>
          <p:cNvSpPr>
            <a:spLocks/>
          </p:cNvSpPr>
          <p:nvPr/>
        </p:nvSpPr>
        <p:spPr bwMode="auto">
          <a:xfrm rot="6607463">
            <a:off x="1126874" y="3770552"/>
            <a:ext cx="166705" cy="144785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Freeform 228"/>
          <p:cNvSpPr>
            <a:spLocks noEditPoints="1"/>
          </p:cNvSpPr>
          <p:nvPr/>
        </p:nvSpPr>
        <p:spPr bwMode="auto">
          <a:xfrm rot="6607463">
            <a:off x="643041" y="3664801"/>
            <a:ext cx="126903" cy="113059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0" name="Freeform 229"/>
          <p:cNvSpPr>
            <a:spLocks/>
          </p:cNvSpPr>
          <p:nvPr/>
        </p:nvSpPr>
        <p:spPr bwMode="auto">
          <a:xfrm rot="6607463">
            <a:off x="628277" y="3704074"/>
            <a:ext cx="59990" cy="12690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30"/>
          <p:cNvSpPr>
            <a:spLocks/>
          </p:cNvSpPr>
          <p:nvPr/>
        </p:nvSpPr>
        <p:spPr bwMode="auto">
          <a:xfrm rot="6607463">
            <a:off x="831116" y="4350990"/>
            <a:ext cx="80180" cy="69796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31"/>
          <p:cNvSpPr>
            <a:spLocks/>
          </p:cNvSpPr>
          <p:nvPr/>
        </p:nvSpPr>
        <p:spPr bwMode="auto">
          <a:xfrm rot="6607463">
            <a:off x="1027778" y="5393496"/>
            <a:ext cx="79026" cy="69796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32"/>
          <p:cNvSpPr>
            <a:spLocks/>
          </p:cNvSpPr>
          <p:nvPr/>
        </p:nvSpPr>
        <p:spPr bwMode="auto">
          <a:xfrm rot="6607463">
            <a:off x="334650" y="3836944"/>
            <a:ext cx="115944" cy="102099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233"/>
          <p:cNvSpPr>
            <a:spLocks/>
          </p:cNvSpPr>
          <p:nvPr/>
        </p:nvSpPr>
        <p:spPr bwMode="auto">
          <a:xfrm rot="6607463">
            <a:off x="453241" y="4729377"/>
            <a:ext cx="115944" cy="100945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" name="Freeform 234"/>
          <p:cNvSpPr>
            <a:spLocks/>
          </p:cNvSpPr>
          <p:nvPr/>
        </p:nvSpPr>
        <p:spPr bwMode="auto">
          <a:xfrm rot="6607463">
            <a:off x="665989" y="5250272"/>
            <a:ext cx="115944" cy="100945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3 w 85"/>
              <a:gd name="T7" fmla="*/ 74 h 74"/>
              <a:gd name="T8" fmla="*/ 60 w 85"/>
              <a:gd name="T9" fmla="*/ 70 h 74"/>
              <a:gd name="T10" fmla="*/ 76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7" y="0"/>
                  <a:pt x="31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3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6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35"/>
          <p:cNvSpPr>
            <a:spLocks/>
          </p:cNvSpPr>
          <p:nvPr/>
        </p:nvSpPr>
        <p:spPr bwMode="auto">
          <a:xfrm rot="6607463">
            <a:off x="671885" y="5731599"/>
            <a:ext cx="72105" cy="64028"/>
          </a:xfrm>
          <a:custGeom>
            <a:avLst/>
            <a:gdLst>
              <a:gd name="T0" fmla="*/ 26 w 53"/>
              <a:gd name="T1" fmla="*/ 0 h 47"/>
              <a:gd name="T2" fmla="*/ 15 w 53"/>
              <a:gd name="T3" fmla="*/ 3 h 47"/>
              <a:gd name="T4" fmla="*/ 6 w 53"/>
              <a:gd name="T5" fmla="*/ 34 h 47"/>
              <a:gd name="T6" fmla="*/ 26 w 53"/>
              <a:gd name="T7" fmla="*/ 47 h 47"/>
              <a:gd name="T8" fmla="*/ 37 w 53"/>
              <a:gd name="T9" fmla="*/ 44 h 47"/>
              <a:gd name="T10" fmla="*/ 47 w 53"/>
              <a:gd name="T11" fmla="*/ 13 h 47"/>
              <a:gd name="T12" fmla="*/ 26 w 53"/>
              <a:gd name="T1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47">
                <a:moveTo>
                  <a:pt x="26" y="0"/>
                </a:moveTo>
                <a:cubicBezTo>
                  <a:pt x="23" y="0"/>
                  <a:pt x="19" y="1"/>
                  <a:pt x="15" y="3"/>
                </a:cubicBezTo>
                <a:cubicBezTo>
                  <a:pt x="4" y="9"/>
                  <a:pt x="0" y="23"/>
                  <a:pt x="6" y="34"/>
                </a:cubicBezTo>
                <a:cubicBezTo>
                  <a:pt x="10" y="42"/>
                  <a:pt x="18" y="47"/>
                  <a:pt x="26" y="47"/>
                </a:cubicBezTo>
                <a:cubicBezTo>
                  <a:pt x="30" y="47"/>
                  <a:pt x="34" y="46"/>
                  <a:pt x="37" y="44"/>
                </a:cubicBezTo>
                <a:cubicBezTo>
                  <a:pt x="49" y="38"/>
                  <a:pt x="53" y="24"/>
                  <a:pt x="47" y="13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36"/>
          <p:cNvSpPr>
            <a:spLocks/>
          </p:cNvSpPr>
          <p:nvPr/>
        </p:nvSpPr>
        <p:spPr bwMode="auto">
          <a:xfrm rot="6607463">
            <a:off x="280671" y="2797887"/>
            <a:ext cx="72105" cy="62875"/>
          </a:xfrm>
          <a:custGeom>
            <a:avLst/>
            <a:gdLst>
              <a:gd name="T0" fmla="*/ 26 w 53"/>
              <a:gd name="T1" fmla="*/ 0 h 46"/>
              <a:gd name="T2" fmla="*/ 15 w 53"/>
              <a:gd name="T3" fmla="*/ 2 h 46"/>
              <a:gd name="T4" fmla="*/ 6 w 53"/>
              <a:gd name="T5" fmla="*/ 34 h 46"/>
              <a:gd name="T6" fmla="*/ 26 w 53"/>
              <a:gd name="T7" fmla="*/ 46 h 46"/>
              <a:gd name="T8" fmla="*/ 37 w 53"/>
              <a:gd name="T9" fmla="*/ 44 h 46"/>
              <a:gd name="T10" fmla="*/ 47 w 53"/>
              <a:gd name="T11" fmla="*/ 12 h 46"/>
              <a:gd name="T12" fmla="*/ 26 w 53"/>
              <a:gd name="T13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46">
                <a:moveTo>
                  <a:pt x="26" y="0"/>
                </a:moveTo>
                <a:cubicBezTo>
                  <a:pt x="23" y="0"/>
                  <a:pt x="19" y="1"/>
                  <a:pt x="15" y="2"/>
                </a:cubicBezTo>
                <a:cubicBezTo>
                  <a:pt x="4" y="8"/>
                  <a:pt x="0" y="23"/>
                  <a:pt x="6" y="34"/>
                </a:cubicBezTo>
                <a:cubicBezTo>
                  <a:pt x="10" y="42"/>
                  <a:pt x="18" y="46"/>
                  <a:pt x="26" y="46"/>
                </a:cubicBezTo>
                <a:cubicBezTo>
                  <a:pt x="30" y="46"/>
                  <a:pt x="34" y="46"/>
                  <a:pt x="37" y="44"/>
                </a:cubicBezTo>
                <a:cubicBezTo>
                  <a:pt x="49" y="38"/>
                  <a:pt x="53" y="24"/>
                  <a:pt x="47" y="12"/>
                </a:cubicBezTo>
                <a:cubicBezTo>
                  <a:pt x="43" y="4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0" name="直接连接符 59"/>
          <p:cNvCxnSpPr>
            <a:stCxn id="42" idx="5"/>
            <a:endCxn id="33" idx="3"/>
          </p:cNvCxnSpPr>
          <p:nvPr/>
        </p:nvCxnSpPr>
        <p:spPr>
          <a:xfrm>
            <a:off x="617562" y="1829700"/>
            <a:ext cx="406654" cy="6775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47" idx="2"/>
            <a:endCxn id="33" idx="4"/>
          </p:cNvCxnSpPr>
          <p:nvPr/>
        </p:nvCxnSpPr>
        <p:spPr>
          <a:xfrm flipV="1">
            <a:off x="748967" y="2542030"/>
            <a:ext cx="271205" cy="49858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1" idx="2"/>
            <a:endCxn id="49" idx="4"/>
          </p:cNvCxnSpPr>
          <p:nvPr/>
        </p:nvCxnSpPr>
        <p:spPr>
          <a:xfrm flipH="1" flipV="1">
            <a:off x="759336" y="3741421"/>
            <a:ext cx="106327" cy="60987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48" idx="2"/>
            <a:endCxn id="47" idx="5"/>
          </p:cNvCxnSpPr>
          <p:nvPr/>
        </p:nvCxnSpPr>
        <p:spPr>
          <a:xfrm flipH="1" flipV="1">
            <a:off x="758522" y="3109711"/>
            <a:ext cx="441737" cy="66118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35" idx="2"/>
            <a:endCxn id="48" idx="5"/>
          </p:cNvCxnSpPr>
          <p:nvPr/>
        </p:nvCxnSpPr>
        <p:spPr>
          <a:xfrm flipV="1">
            <a:off x="1175075" y="3914995"/>
            <a:ext cx="45118" cy="90083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34" idx="3"/>
            <a:endCxn id="35" idx="4"/>
          </p:cNvCxnSpPr>
          <p:nvPr/>
        </p:nvCxnSpPr>
        <p:spPr>
          <a:xfrm flipH="1" flipV="1">
            <a:off x="1113594" y="4896394"/>
            <a:ext cx="353325" cy="922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34" idx="0"/>
          </p:cNvCxnSpPr>
          <p:nvPr/>
        </p:nvCxnSpPr>
        <p:spPr>
          <a:xfrm flipV="1">
            <a:off x="1099237" y="5868645"/>
            <a:ext cx="503086" cy="21367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40" idx="4"/>
            <a:endCxn id="36" idx="5"/>
          </p:cNvCxnSpPr>
          <p:nvPr/>
        </p:nvCxnSpPr>
        <p:spPr>
          <a:xfrm flipH="1" flipV="1">
            <a:off x="1089427" y="6155208"/>
            <a:ext cx="172427" cy="5035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9" idx="1"/>
            <a:endCxn id="42" idx="5"/>
          </p:cNvCxnSpPr>
          <p:nvPr/>
        </p:nvCxnSpPr>
        <p:spPr>
          <a:xfrm flipV="1">
            <a:off x="206431" y="1829700"/>
            <a:ext cx="411131" cy="4647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37" idx="2"/>
            <a:endCxn id="42" idx="5"/>
          </p:cNvCxnSpPr>
          <p:nvPr/>
        </p:nvCxnSpPr>
        <p:spPr>
          <a:xfrm flipV="1">
            <a:off x="581821" y="1829700"/>
            <a:ext cx="35741" cy="5255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54" idx="2"/>
            <a:endCxn id="49" idx="8"/>
          </p:cNvCxnSpPr>
          <p:nvPr/>
        </p:nvCxnSpPr>
        <p:spPr>
          <a:xfrm flipV="1">
            <a:off x="505161" y="3740520"/>
            <a:ext cx="148602" cy="9884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7" idx="1"/>
            <a:endCxn id="13" idx="0"/>
          </p:cNvCxnSpPr>
          <p:nvPr/>
        </p:nvCxnSpPr>
        <p:spPr>
          <a:xfrm flipV="1">
            <a:off x="301742" y="5979438"/>
            <a:ext cx="255204" cy="3635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56" idx="2"/>
            <a:endCxn id="54" idx="5"/>
          </p:cNvCxnSpPr>
          <p:nvPr/>
        </p:nvCxnSpPr>
        <p:spPr>
          <a:xfrm flipH="1" flipV="1">
            <a:off x="517735" y="4829453"/>
            <a:ext cx="186367" cy="90305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35" idx="4"/>
            <a:endCxn id="55" idx="0"/>
          </p:cNvCxnSpPr>
          <p:nvPr/>
        </p:nvCxnSpPr>
        <p:spPr>
          <a:xfrm flipH="1">
            <a:off x="771587" y="4896394"/>
            <a:ext cx="342007" cy="42107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45" idx="10"/>
            <a:endCxn id="24" idx="6"/>
          </p:cNvCxnSpPr>
          <p:nvPr/>
        </p:nvCxnSpPr>
        <p:spPr>
          <a:xfrm flipH="1">
            <a:off x="67935" y="3347520"/>
            <a:ext cx="409101" cy="69224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51" idx="4"/>
            <a:endCxn id="54" idx="1"/>
          </p:cNvCxnSpPr>
          <p:nvPr/>
        </p:nvCxnSpPr>
        <p:spPr>
          <a:xfrm flipH="1">
            <a:off x="561694" y="4391244"/>
            <a:ext cx="274755" cy="38168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endCxn id="11" idx="5"/>
          </p:cNvCxnSpPr>
          <p:nvPr/>
        </p:nvCxnSpPr>
        <p:spPr>
          <a:xfrm flipH="1" flipV="1">
            <a:off x="497132" y="2852597"/>
            <a:ext cx="223940" cy="2379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6" idx="2"/>
          </p:cNvCxnSpPr>
          <p:nvPr/>
        </p:nvCxnSpPr>
        <p:spPr>
          <a:xfrm flipH="1">
            <a:off x="72708" y="2707344"/>
            <a:ext cx="47586" cy="6044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33" idx="4"/>
            <a:endCxn id="37" idx="5"/>
          </p:cNvCxnSpPr>
          <p:nvPr/>
        </p:nvCxnSpPr>
        <p:spPr>
          <a:xfrm flipH="1" flipV="1">
            <a:off x="597739" y="2466948"/>
            <a:ext cx="422433" cy="7508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endCxn id="51" idx="2"/>
          </p:cNvCxnSpPr>
          <p:nvPr/>
        </p:nvCxnSpPr>
        <p:spPr>
          <a:xfrm flipH="1">
            <a:off x="865663" y="3823842"/>
            <a:ext cx="307988" cy="52745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54" idx="4"/>
            <a:endCxn id="35" idx="4"/>
          </p:cNvCxnSpPr>
          <p:nvPr/>
        </p:nvCxnSpPr>
        <p:spPr>
          <a:xfrm>
            <a:off x="460732" y="4786775"/>
            <a:ext cx="652862" cy="10961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2" idx="1"/>
            <a:endCxn id="34" idx="3"/>
          </p:cNvCxnSpPr>
          <p:nvPr/>
        </p:nvCxnSpPr>
        <p:spPr>
          <a:xfrm>
            <a:off x="934879" y="5776361"/>
            <a:ext cx="532039" cy="426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stCxn id="56" idx="1"/>
            <a:endCxn id="52" idx="3"/>
          </p:cNvCxnSpPr>
          <p:nvPr/>
        </p:nvCxnSpPr>
        <p:spPr>
          <a:xfrm flipV="1">
            <a:off x="739542" y="5416388"/>
            <a:ext cx="294982" cy="3421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stCxn id="52" idx="0"/>
            <a:endCxn id="34" idx="3"/>
          </p:cNvCxnSpPr>
          <p:nvPr/>
        </p:nvCxnSpPr>
        <p:spPr>
          <a:xfrm>
            <a:off x="1100059" y="5440402"/>
            <a:ext cx="366859" cy="37862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47" idx="0"/>
            <a:endCxn id="49" idx="2"/>
          </p:cNvCxnSpPr>
          <p:nvPr/>
        </p:nvCxnSpPr>
        <p:spPr>
          <a:xfrm flipH="1">
            <a:off x="653179" y="3086724"/>
            <a:ext cx="134110" cy="615798"/>
          </a:xfrm>
          <a:prstGeom prst="lin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直接连接符 141"/>
          <p:cNvCxnSpPr>
            <a:stCxn id="54" idx="4"/>
            <a:endCxn id="24" idx="5"/>
          </p:cNvCxnSpPr>
          <p:nvPr/>
        </p:nvCxnSpPr>
        <p:spPr>
          <a:xfrm flipH="1" flipV="1">
            <a:off x="104712" y="4069245"/>
            <a:ext cx="356020" cy="7175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stCxn id="11" idx="2"/>
            <a:endCxn id="19" idx="5"/>
          </p:cNvCxnSpPr>
          <p:nvPr/>
        </p:nvCxnSpPr>
        <p:spPr>
          <a:xfrm flipH="1" flipV="1">
            <a:off x="173702" y="2336177"/>
            <a:ext cx="310621" cy="42046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>
            <a:stCxn id="15" idx="3"/>
            <a:endCxn id="43" idx="0"/>
          </p:cNvCxnSpPr>
          <p:nvPr/>
        </p:nvCxnSpPr>
        <p:spPr>
          <a:xfrm flipH="1" flipV="1">
            <a:off x="-59191" y="2011588"/>
            <a:ext cx="175873" cy="71750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>
            <a:stCxn id="43" idx="11"/>
            <a:endCxn id="42" idx="5"/>
          </p:cNvCxnSpPr>
          <p:nvPr/>
        </p:nvCxnSpPr>
        <p:spPr>
          <a:xfrm flipV="1">
            <a:off x="-33772" y="1829700"/>
            <a:ext cx="651334" cy="808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26" idx="7"/>
            <a:endCxn id="55" idx="4"/>
          </p:cNvCxnSpPr>
          <p:nvPr/>
        </p:nvCxnSpPr>
        <p:spPr>
          <a:xfrm>
            <a:off x="184816" y="4663697"/>
            <a:ext cx="488664" cy="6439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6303804" y="2349709"/>
            <a:ext cx="1628" cy="3237751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椭圆 164"/>
          <p:cNvSpPr>
            <a:spLocks noChangeAspect="1"/>
          </p:cNvSpPr>
          <p:nvPr/>
        </p:nvSpPr>
        <p:spPr>
          <a:xfrm>
            <a:off x="6238383" y="3796273"/>
            <a:ext cx="144799" cy="14479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>
            <a:spLocks noChangeAspect="1"/>
          </p:cNvSpPr>
          <p:nvPr/>
        </p:nvSpPr>
        <p:spPr>
          <a:xfrm>
            <a:off x="6233032" y="2244719"/>
            <a:ext cx="144799" cy="14479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6233032" y="5539110"/>
            <a:ext cx="144799" cy="14479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1" name="矩形 170"/>
          <p:cNvSpPr/>
          <p:nvPr/>
        </p:nvSpPr>
        <p:spPr>
          <a:xfrm>
            <a:off x="6595784" y="2011588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noProof="0" dirty="0" smtClean="0"/>
              <a:t>Property 1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6586604" y="2370339"/>
            <a:ext cx="44421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kern="0" dirty="0">
                <a:solidFill>
                  <a:schemeClr val="tx2"/>
                </a:solidFill>
                <a:ea typeface="微软雅黑" panose="020B0503020204020204" pitchFamily="34" charset="-122"/>
              </a:rPr>
              <a:t>A-</a:t>
            </a:r>
            <a:r>
              <a:rPr lang="en-US" altLang="zh-CN" sz="1200" kern="0" dirty="0" err="1">
                <a:solidFill>
                  <a:schemeClr val="tx2"/>
                </a:solidFill>
                <a:ea typeface="微软雅黑" panose="020B0503020204020204" pitchFamily="34" charset="-122"/>
              </a:rPr>
              <a:t>Softmax</a:t>
            </a:r>
            <a:r>
              <a:rPr lang="en-US" altLang="zh-CN" sz="1200" kern="0" dirty="0">
                <a:solidFill>
                  <a:schemeClr val="tx2"/>
                </a:solidFill>
                <a:ea typeface="微软雅黑" panose="020B0503020204020204" pitchFamily="34" charset="-122"/>
              </a:rPr>
              <a:t> loss defines a large angular </a:t>
            </a:r>
            <a:r>
              <a:rPr lang="en-US" altLang="zh-CN" sz="1200" kern="0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margin learning </a:t>
            </a:r>
            <a:r>
              <a:rPr lang="en-US" altLang="zh-CN" sz="1200" kern="0" dirty="0">
                <a:solidFill>
                  <a:schemeClr val="tx2"/>
                </a:solidFill>
                <a:ea typeface="微软雅黑" panose="020B0503020204020204" pitchFamily="34" charset="-122"/>
              </a:rPr>
              <a:t>task with adjustable difficulty. With larger </a:t>
            </a:r>
            <a:r>
              <a:rPr lang="en-US" altLang="zh-CN" sz="1200" kern="0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m, the </a:t>
            </a:r>
            <a:r>
              <a:rPr lang="en-US" altLang="zh-CN" sz="1200" kern="0" dirty="0">
                <a:solidFill>
                  <a:schemeClr val="tx2"/>
                </a:solidFill>
                <a:ea typeface="微软雅黑" panose="020B0503020204020204" pitchFamily="34" charset="-122"/>
              </a:rPr>
              <a:t>angular margin becomes larger, the </a:t>
            </a:r>
            <a:r>
              <a:rPr lang="en-US" altLang="zh-CN" sz="1200" kern="0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constrained region on </a:t>
            </a:r>
            <a:r>
              <a:rPr lang="en-US" altLang="zh-CN" sz="1200" kern="0" dirty="0">
                <a:solidFill>
                  <a:schemeClr val="tx2"/>
                </a:solidFill>
                <a:ea typeface="微软雅黑" panose="020B0503020204020204" pitchFamily="34" charset="-122"/>
              </a:rPr>
              <a:t>the manifold becomes smaller, and the </a:t>
            </a:r>
            <a:r>
              <a:rPr lang="en-US" altLang="zh-CN" sz="1200" kern="0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corresponding learning </a:t>
            </a:r>
            <a:r>
              <a:rPr lang="en-US" altLang="zh-CN" sz="1200" kern="0" dirty="0">
                <a:solidFill>
                  <a:schemeClr val="tx2"/>
                </a:solidFill>
                <a:ea typeface="微软雅黑" panose="020B0503020204020204" pitchFamily="34" charset="-122"/>
              </a:rPr>
              <a:t>task also becomes more difficult</a:t>
            </a:r>
          </a:p>
        </p:txBody>
      </p:sp>
      <p:sp>
        <p:nvSpPr>
          <p:cNvPr id="174" name="矩形 173"/>
          <p:cNvSpPr/>
          <p:nvPr/>
        </p:nvSpPr>
        <p:spPr>
          <a:xfrm>
            <a:off x="6560304" y="3543740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noProof="0" dirty="0" smtClean="0"/>
              <a:t>Property 2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矩形 174"/>
              <p:cNvSpPr/>
              <p:nvPr/>
            </p:nvSpPr>
            <p:spPr>
              <a:xfrm>
                <a:off x="6560304" y="3839288"/>
                <a:ext cx="3877203" cy="487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 kern="0" dirty="0" smtClean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(lower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kern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kern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1200" b="0" i="1" kern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CN" sz="1200" kern="0" dirty="0" smtClean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 in binary-class case). In</a:t>
                </a:r>
              </a:p>
              <a:p>
                <a:r>
                  <a:rPr lang="en-US" altLang="zh-CN" sz="1200" kern="0" dirty="0" smtClean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binary-class case, we have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 </m:t>
                        </m:r>
                        <m:r>
                          <a:rPr lang="en-US" altLang="zh-CN" sz="1200" b="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1200" b="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𝑚𝑖𝑛</m:t>
                        </m:r>
                      </m:sub>
                    </m:sSub>
                    <m:r>
                      <a:rPr lang="en-US" altLang="zh-CN" sz="1200" i="1" kern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200" b="0" i="1" kern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</m:t>
                    </m:r>
                    <m:rad>
                      <m:radPr>
                        <m:degHide m:val="on"/>
                        <m:ctrlPr>
                          <a:rPr lang="en-US" altLang="zh-CN" sz="1200" b="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200" b="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endParaRPr lang="en-US" altLang="zh-CN" sz="1200" kern="0" dirty="0">
                  <a:solidFill>
                    <a:schemeClr val="tx2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04" y="3839288"/>
                <a:ext cx="3877203" cy="487634"/>
              </a:xfrm>
              <a:prstGeom prst="rect">
                <a:avLst/>
              </a:prstGeom>
              <a:blipFill>
                <a:blip r:embed="rId3"/>
                <a:stretch>
                  <a:fillRect t="-125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矩形 176"/>
          <p:cNvSpPr/>
          <p:nvPr/>
        </p:nvSpPr>
        <p:spPr>
          <a:xfrm>
            <a:off x="6557508" y="4772924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noProof="0" dirty="0" smtClean="0"/>
              <a:t>Property 3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矩形 177"/>
              <p:cNvSpPr/>
              <p:nvPr/>
            </p:nvSpPr>
            <p:spPr>
              <a:xfrm>
                <a:off x="6557508" y="5068472"/>
                <a:ext cx="3877203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en-US" altLang="zh-CN" sz="1200" kern="0" dirty="0" smtClean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(lower bound of</a:t>
                </a:r>
                <a14:m>
                  <m:oMath xmlns:m="http://schemas.openxmlformats.org/officeDocument/2006/math">
                    <m:r>
                      <a:rPr lang="en-US" altLang="zh-CN" sz="1200" b="0" i="0" kern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</m:t>
                    </m:r>
                    <m:sSub>
                      <m:sSubPr>
                        <m:ctrlPr>
                          <a:rPr lang="en-US" altLang="zh-CN" sz="1200" i="1" kern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kern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1200" b="0" i="1" kern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𝑚𝑖𝑛</m:t>
                        </m:r>
                      </m:sub>
                    </m:sSub>
                    <m:r>
                      <a:rPr lang="en-US" altLang="zh-CN" sz="1200" i="1" kern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1200" kern="0" dirty="0" smtClean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in </a:t>
                </a:r>
                <a:r>
                  <a:rPr lang="en-US" altLang="zh-CN" sz="1200" kern="0" dirty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multi-class case). Under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en-US" altLang="zh-CN" sz="1200" kern="0" dirty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the assumption </a:t>
                </a:r>
                <a:r>
                  <a:rPr lang="en-US" altLang="zh-CN" sz="1200" kern="0" dirty="0" smtClean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1200" b="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200" kern="0" dirty="0" smtClean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;  </a:t>
                </a:r>
                <a14:m>
                  <m:oMath xmlns:m="http://schemas.openxmlformats.org/officeDocument/2006/math">
                    <m:r>
                      <a:rPr lang="en-US" altLang="zh-CN" sz="1200" i="1" kern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1200" b="0" i="1" kern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200" kern="0" dirty="0" smtClean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kern="0" dirty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are uniformly spaced in </a:t>
                </a:r>
                <a:r>
                  <a:rPr lang="en-US" altLang="zh-CN" sz="1200" kern="0" dirty="0" smtClean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the Euclidean </a:t>
                </a:r>
                <a:r>
                  <a:rPr lang="en-US" altLang="zh-CN" sz="1200" kern="0" dirty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space, we </a:t>
                </a:r>
                <a:r>
                  <a:rPr lang="en-US" altLang="zh-CN" sz="1200" kern="0" dirty="0" smtClean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1200" b="0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𝑚𝑖𝑛</m:t>
                        </m:r>
                      </m:sub>
                    </m:sSub>
                    <m:r>
                      <a:rPr lang="en-US" altLang="zh-CN" sz="1200" i="1" kern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200" b="0" i="1" kern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sz="1200" kern="0" dirty="0" smtClean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.</a:t>
                </a:r>
                <a:endPara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8" name="矩形 1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08" y="5068472"/>
                <a:ext cx="3877203" cy="812530"/>
              </a:xfrm>
              <a:prstGeom prst="rect">
                <a:avLst/>
              </a:prstGeom>
              <a:blipFill>
                <a:blip r:embed="rId4"/>
                <a:stretch>
                  <a:fillRect l="-157" b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Freeform 194"/>
          <p:cNvSpPr>
            <a:spLocks noEditPoints="1"/>
          </p:cNvSpPr>
          <p:nvPr/>
        </p:nvSpPr>
        <p:spPr bwMode="auto">
          <a:xfrm rot="6607463">
            <a:off x="11820318" y="2594097"/>
            <a:ext cx="80180" cy="74988"/>
          </a:xfrm>
          <a:custGeom>
            <a:avLst/>
            <a:gdLst>
              <a:gd name="T0" fmla="*/ 58 w 59"/>
              <a:gd name="T1" fmla="*/ 35 h 55"/>
              <a:gd name="T2" fmla="*/ 28 w 59"/>
              <a:gd name="T3" fmla="*/ 55 h 55"/>
              <a:gd name="T4" fmla="*/ 31 w 59"/>
              <a:gd name="T5" fmla="*/ 55 h 55"/>
              <a:gd name="T6" fmla="*/ 44 w 59"/>
              <a:gd name="T7" fmla="*/ 52 h 55"/>
              <a:gd name="T8" fmla="*/ 58 w 59"/>
              <a:gd name="T9" fmla="*/ 35 h 55"/>
              <a:gd name="T10" fmla="*/ 31 w 59"/>
              <a:gd name="T11" fmla="*/ 0 h 55"/>
              <a:gd name="T12" fmla="*/ 18 w 59"/>
              <a:gd name="T13" fmla="*/ 3 h 55"/>
              <a:gd name="T14" fmla="*/ 7 w 59"/>
              <a:gd name="T15" fmla="*/ 40 h 55"/>
              <a:gd name="T16" fmla="*/ 22 w 59"/>
              <a:gd name="T17" fmla="*/ 53 h 55"/>
              <a:gd name="T18" fmla="*/ 59 w 59"/>
              <a:gd name="T19" fmla="*/ 28 h 55"/>
              <a:gd name="T20" fmla="*/ 55 w 59"/>
              <a:gd name="T21" fmla="*/ 14 h 55"/>
              <a:gd name="T22" fmla="*/ 31 w 59"/>
              <a:gd name="T2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9" h="55">
                <a:moveTo>
                  <a:pt x="58" y="35"/>
                </a:move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30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1" y="48"/>
                  <a:pt x="55" y="42"/>
                  <a:pt x="58" y="35"/>
                </a:cubicBezTo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0" y="46"/>
                  <a:pt x="15" y="51"/>
                  <a:pt x="22" y="53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4"/>
                  <a:pt x="58" y="19"/>
                  <a:pt x="55" y="14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0" name="Freeform 195"/>
          <p:cNvSpPr>
            <a:spLocks/>
          </p:cNvSpPr>
          <p:nvPr/>
        </p:nvSpPr>
        <p:spPr bwMode="auto">
          <a:xfrm rot="6607463">
            <a:off x="11812283" y="2620665"/>
            <a:ext cx="50185" cy="36917"/>
          </a:xfrm>
          <a:custGeom>
            <a:avLst/>
            <a:gdLst>
              <a:gd name="T0" fmla="*/ 37 w 37"/>
              <a:gd name="T1" fmla="*/ 0 h 27"/>
              <a:gd name="T2" fmla="*/ 0 w 37"/>
              <a:gd name="T3" fmla="*/ 25 h 27"/>
              <a:gd name="T4" fmla="*/ 6 w 37"/>
              <a:gd name="T5" fmla="*/ 27 h 27"/>
              <a:gd name="T6" fmla="*/ 36 w 37"/>
              <a:gd name="T7" fmla="*/ 7 h 27"/>
              <a:gd name="T8" fmla="*/ 37 w 3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27">
                <a:moveTo>
                  <a:pt x="37" y="0"/>
                </a:moveTo>
                <a:cubicBezTo>
                  <a:pt x="0" y="25"/>
                  <a:pt x="0" y="25"/>
                  <a:pt x="0" y="25"/>
                </a:cubicBezTo>
                <a:cubicBezTo>
                  <a:pt x="2" y="26"/>
                  <a:pt x="4" y="26"/>
                  <a:pt x="6" y="27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5"/>
                  <a:pt x="37" y="2"/>
                  <a:pt x="3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99"/>
          <p:cNvSpPr>
            <a:spLocks/>
          </p:cNvSpPr>
          <p:nvPr/>
        </p:nvSpPr>
        <p:spPr bwMode="auto">
          <a:xfrm rot="6607463">
            <a:off x="11407528" y="2299314"/>
            <a:ext cx="84795" cy="74988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200"/>
          <p:cNvSpPr>
            <a:spLocks/>
          </p:cNvSpPr>
          <p:nvPr/>
        </p:nvSpPr>
        <p:spPr bwMode="auto">
          <a:xfrm rot="6607463">
            <a:off x="11741677" y="3189740"/>
            <a:ext cx="77873" cy="68643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3" name="Freeform 201"/>
          <p:cNvSpPr>
            <a:spLocks/>
          </p:cNvSpPr>
          <p:nvPr/>
        </p:nvSpPr>
        <p:spPr bwMode="auto">
          <a:xfrm rot="6607463">
            <a:off x="11942923" y="3053632"/>
            <a:ext cx="53068" cy="46146"/>
          </a:xfrm>
          <a:custGeom>
            <a:avLst/>
            <a:gdLst>
              <a:gd name="T0" fmla="*/ 19 w 39"/>
              <a:gd name="T1" fmla="*/ 0 h 34"/>
              <a:gd name="T2" fmla="*/ 11 w 39"/>
              <a:gd name="T3" fmla="*/ 2 h 34"/>
              <a:gd name="T4" fmla="*/ 4 w 39"/>
              <a:gd name="T5" fmla="*/ 25 h 34"/>
              <a:gd name="T6" fmla="*/ 19 w 39"/>
              <a:gd name="T7" fmla="*/ 34 h 34"/>
              <a:gd name="T8" fmla="*/ 27 w 39"/>
              <a:gd name="T9" fmla="*/ 32 h 34"/>
              <a:gd name="T10" fmla="*/ 34 w 39"/>
              <a:gd name="T11" fmla="*/ 9 h 34"/>
              <a:gd name="T12" fmla="*/ 19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19" y="0"/>
                </a:moveTo>
                <a:cubicBezTo>
                  <a:pt x="17" y="0"/>
                  <a:pt x="14" y="1"/>
                  <a:pt x="11" y="2"/>
                </a:cubicBezTo>
                <a:cubicBezTo>
                  <a:pt x="3" y="6"/>
                  <a:pt x="0" y="17"/>
                  <a:pt x="4" y="25"/>
                </a:cubicBezTo>
                <a:cubicBezTo>
                  <a:pt x="7" y="31"/>
                  <a:pt x="13" y="34"/>
                  <a:pt x="19" y="34"/>
                </a:cubicBezTo>
                <a:cubicBezTo>
                  <a:pt x="22" y="34"/>
                  <a:pt x="25" y="34"/>
                  <a:pt x="27" y="32"/>
                </a:cubicBezTo>
                <a:cubicBezTo>
                  <a:pt x="35" y="28"/>
                  <a:pt x="39" y="18"/>
                  <a:pt x="34" y="9"/>
                </a:cubicBezTo>
                <a:cubicBezTo>
                  <a:pt x="31" y="3"/>
                  <a:pt x="25" y="0"/>
                  <a:pt x="1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4" name="Freeform 203"/>
          <p:cNvSpPr>
            <a:spLocks noEditPoints="1"/>
          </p:cNvSpPr>
          <p:nvPr/>
        </p:nvSpPr>
        <p:spPr bwMode="auto">
          <a:xfrm rot="6607463">
            <a:off x="11738622" y="3950324"/>
            <a:ext cx="77873" cy="66335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5" name="Freeform 204"/>
          <p:cNvSpPr>
            <a:spLocks/>
          </p:cNvSpPr>
          <p:nvPr/>
        </p:nvSpPr>
        <p:spPr bwMode="auto">
          <a:xfrm rot="6607463">
            <a:off x="11763284" y="3966543"/>
            <a:ext cx="13844" cy="62298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205"/>
          <p:cNvSpPr>
            <a:spLocks noEditPoints="1"/>
          </p:cNvSpPr>
          <p:nvPr/>
        </p:nvSpPr>
        <p:spPr bwMode="auto">
          <a:xfrm rot="6607463">
            <a:off x="11821169" y="4544243"/>
            <a:ext cx="70950" cy="68066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7" name="Freeform 206"/>
          <p:cNvSpPr>
            <a:spLocks/>
          </p:cNvSpPr>
          <p:nvPr/>
        </p:nvSpPr>
        <p:spPr bwMode="auto">
          <a:xfrm rot="6607463">
            <a:off x="11820284" y="4553743"/>
            <a:ext cx="59990" cy="35187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207"/>
          <p:cNvSpPr>
            <a:spLocks/>
          </p:cNvSpPr>
          <p:nvPr/>
        </p:nvSpPr>
        <p:spPr bwMode="auto">
          <a:xfrm rot="6607463">
            <a:off x="12014158" y="5296502"/>
            <a:ext cx="77295" cy="68066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0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0" y="47"/>
                </a:cubicBezTo>
                <a:cubicBezTo>
                  <a:pt x="52" y="41"/>
                  <a:pt x="57" y="26"/>
                  <a:pt x="51" y="14"/>
                </a:cubicBezTo>
                <a:cubicBezTo>
                  <a:pt x="46" y="5"/>
                  <a:pt x="38" y="0"/>
                  <a:pt x="2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9" name="Freeform 208"/>
          <p:cNvSpPr>
            <a:spLocks noEditPoints="1"/>
          </p:cNvSpPr>
          <p:nvPr/>
        </p:nvSpPr>
        <p:spPr bwMode="auto">
          <a:xfrm rot="6607463">
            <a:off x="12017621" y="5618288"/>
            <a:ext cx="49031" cy="42685"/>
          </a:xfrm>
          <a:custGeom>
            <a:avLst/>
            <a:gdLst>
              <a:gd name="T0" fmla="*/ 27 w 36"/>
              <a:gd name="T1" fmla="*/ 3 h 31"/>
              <a:gd name="T2" fmla="*/ 19 w 36"/>
              <a:gd name="T3" fmla="*/ 31 h 31"/>
              <a:gd name="T4" fmla="*/ 25 w 36"/>
              <a:gd name="T5" fmla="*/ 30 h 31"/>
              <a:gd name="T6" fmla="*/ 32 w 36"/>
              <a:gd name="T7" fmla="*/ 9 h 31"/>
              <a:gd name="T8" fmla="*/ 27 w 36"/>
              <a:gd name="T9" fmla="*/ 3 h 31"/>
              <a:gd name="T10" fmla="*/ 18 w 36"/>
              <a:gd name="T11" fmla="*/ 0 h 31"/>
              <a:gd name="T12" fmla="*/ 11 w 36"/>
              <a:gd name="T13" fmla="*/ 2 h 31"/>
              <a:gd name="T14" fmla="*/ 4 w 36"/>
              <a:gd name="T15" fmla="*/ 23 h 31"/>
              <a:gd name="T16" fmla="*/ 14 w 36"/>
              <a:gd name="T17" fmla="*/ 31 h 31"/>
              <a:gd name="T18" fmla="*/ 22 w 36"/>
              <a:gd name="T19" fmla="*/ 1 h 31"/>
              <a:gd name="T20" fmla="*/ 18 w 36"/>
              <a:gd name="T21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" h="31">
                <a:moveTo>
                  <a:pt x="27" y="3"/>
                </a:moveTo>
                <a:cubicBezTo>
                  <a:pt x="19" y="31"/>
                  <a:pt x="19" y="31"/>
                  <a:pt x="19" y="31"/>
                </a:cubicBezTo>
                <a:cubicBezTo>
                  <a:pt x="21" y="31"/>
                  <a:pt x="23" y="31"/>
                  <a:pt x="25" y="30"/>
                </a:cubicBezTo>
                <a:cubicBezTo>
                  <a:pt x="33" y="26"/>
                  <a:pt x="36" y="16"/>
                  <a:pt x="32" y="9"/>
                </a:cubicBezTo>
                <a:cubicBezTo>
                  <a:pt x="30" y="6"/>
                  <a:pt x="29" y="4"/>
                  <a:pt x="27" y="3"/>
                </a:cubicBezTo>
                <a:moveTo>
                  <a:pt x="18" y="0"/>
                </a:moveTo>
                <a:cubicBezTo>
                  <a:pt x="15" y="0"/>
                  <a:pt x="13" y="1"/>
                  <a:pt x="11" y="2"/>
                </a:cubicBezTo>
                <a:cubicBezTo>
                  <a:pt x="3" y="6"/>
                  <a:pt x="0" y="16"/>
                  <a:pt x="4" y="23"/>
                </a:cubicBezTo>
                <a:cubicBezTo>
                  <a:pt x="6" y="27"/>
                  <a:pt x="10" y="30"/>
                  <a:pt x="14" y="31"/>
                </a:cubicBezTo>
                <a:cubicBezTo>
                  <a:pt x="22" y="1"/>
                  <a:pt x="22" y="1"/>
                  <a:pt x="22" y="1"/>
                </a:cubicBezTo>
                <a:cubicBezTo>
                  <a:pt x="21" y="1"/>
                  <a:pt x="19" y="0"/>
                  <a:pt x="1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209"/>
          <p:cNvSpPr>
            <a:spLocks/>
          </p:cNvSpPr>
          <p:nvPr/>
        </p:nvSpPr>
        <p:spPr bwMode="auto">
          <a:xfrm rot="6607463">
            <a:off x="12031192" y="5622106"/>
            <a:ext cx="17882" cy="40955"/>
          </a:xfrm>
          <a:custGeom>
            <a:avLst/>
            <a:gdLst>
              <a:gd name="T0" fmla="*/ 8 w 13"/>
              <a:gd name="T1" fmla="*/ 0 h 30"/>
              <a:gd name="T2" fmla="*/ 0 w 13"/>
              <a:gd name="T3" fmla="*/ 30 h 30"/>
              <a:gd name="T4" fmla="*/ 4 w 13"/>
              <a:gd name="T5" fmla="*/ 30 h 30"/>
              <a:gd name="T6" fmla="*/ 5 w 13"/>
              <a:gd name="T7" fmla="*/ 30 h 30"/>
              <a:gd name="T8" fmla="*/ 13 w 13"/>
              <a:gd name="T9" fmla="*/ 2 h 30"/>
              <a:gd name="T10" fmla="*/ 8 w 13"/>
              <a:gd name="T1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30">
                <a:moveTo>
                  <a:pt x="8" y="0"/>
                </a:moveTo>
                <a:cubicBezTo>
                  <a:pt x="0" y="30"/>
                  <a:pt x="0" y="30"/>
                  <a:pt x="0" y="30"/>
                </a:cubicBezTo>
                <a:cubicBezTo>
                  <a:pt x="1" y="30"/>
                  <a:pt x="3" y="30"/>
                  <a:pt x="4" y="30"/>
                </a:cubicBezTo>
                <a:cubicBezTo>
                  <a:pt x="4" y="30"/>
                  <a:pt x="5" y="30"/>
                  <a:pt x="5" y="30"/>
                </a:cubicBezTo>
                <a:cubicBezTo>
                  <a:pt x="13" y="2"/>
                  <a:pt x="13" y="2"/>
                  <a:pt x="13" y="2"/>
                </a:cubicBezTo>
                <a:cubicBezTo>
                  <a:pt x="11" y="1"/>
                  <a:pt x="10" y="0"/>
                  <a:pt x="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210"/>
          <p:cNvSpPr>
            <a:spLocks noEditPoints="1"/>
          </p:cNvSpPr>
          <p:nvPr/>
        </p:nvSpPr>
        <p:spPr bwMode="auto">
          <a:xfrm rot="6607463">
            <a:off x="11655649" y="2891271"/>
            <a:ext cx="43839" cy="42685"/>
          </a:xfrm>
          <a:custGeom>
            <a:avLst/>
            <a:gdLst>
              <a:gd name="T0" fmla="*/ 1 w 32"/>
              <a:gd name="T1" fmla="*/ 11 h 31"/>
              <a:gd name="T2" fmla="*/ 2 w 32"/>
              <a:gd name="T3" fmla="*/ 22 h 31"/>
              <a:gd name="T4" fmla="*/ 16 w 32"/>
              <a:gd name="T5" fmla="*/ 31 h 31"/>
              <a:gd name="T6" fmla="*/ 23 w 32"/>
              <a:gd name="T7" fmla="*/ 29 h 31"/>
              <a:gd name="T8" fmla="*/ 30 w 32"/>
              <a:gd name="T9" fmla="*/ 22 h 31"/>
              <a:gd name="T10" fmla="*/ 1 w 32"/>
              <a:gd name="T11" fmla="*/ 11 h 31"/>
              <a:gd name="T12" fmla="*/ 16 w 32"/>
              <a:gd name="T13" fmla="*/ 0 h 31"/>
              <a:gd name="T14" fmla="*/ 8 w 32"/>
              <a:gd name="T15" fmla="*/ 1 h 31"/>
              <a:gd name="T16" fmla="*/ 3 w 32"/>
              <a:gd name="T17" fmla="*/ 7 h 31"/>
              <a:gd name="T18" fmla="*/ 31 w 32"/>
              <a:gd name="T19" fmla="*/ 17 h 31"/>
              <a:gd name="T20" fmla="*/ 30 w 32"/>
              <a:gd name="T21" fmla="*/ 8 h 31"/>
              <a:gd name="T22" fmla="*/ 16 w 32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31">
                <a:moveTo>
                  <a:pt x="1" y="11"/>
                </a:moveTo>
                <a:cubicBezTo>
                  <a:pt x="0" y="15"/>
                  <a:pt x="0" y="19"/>
                  <a:pt x="2" y="22"/>
                </a:cubicBezTo>
                <a:cubicBezTo>
                  <a:pt x="5" y="28"/>
                  <a:pt x="10" y="31"/>
                  <a:pt x="16" y="31"/>
                </a:cubicBezTo>
                <a:cubicBezTo>
                  <a:pt x="18" y="31"/>
                  <a:pt x="21" y="30"/>
                  <a:pt x="23" y="29"/>
                </a:cubicBezTo>
                <a:cubicBezTo>
                  <a:pt x="26" y="27"/>
                  <a:pt x="28" y="25"/>
                  <a:pt x="30" y="22"/>
                </a:cubicBezTo>
                <a:cubicBezTo>
                  <a:pt x="1" y="11"/>
                  <a:pt x="1" y="11"/>
                  <a:pt x="1" y="11"/>
                </a:cubicBezTo>
                <a:moveTo>
                  <a:pt x="16" y="0"/>
                </a:moveTo>
                <a:cubicBezTo>
                  <a:pt x="13" y="0"/>
                  <a:pt x="11" y="0"/>
                  <a:pt x="8" y="1"/>
                </a:cubicBezTo>
                <a:cubicBezTo>
                  <a:pt x="6" y="3"/>
                  <a:pt x="4" y="5"/>
                  <a:pt x="3" y="7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4"/>
                  <a:pt x="31" y="11"/>
                  <a:pt x="30" y="8"/>
                </a:cubicBezTo>
                <a:cubicBezTo>
                  <a:pt x="27" y="3"/>
                  <a:pt x="21" y="0"/>
                  <a:pt x="1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211"/>
          <p:cNvSpPr>
            <a:spLocks/>
          </p:cNvSpPr>
          <p:nvPr/>
        </p:nvSpPr>
        <p:spPr bwMode="auto">
          <a:xfrm rot="6607463">
            <a:off x="11658545" y="2902746"/>
            <a:ext cx="40955" cy="20189"/>
          </a:xfrm>
          <a:custGeom>
            <a:avLst/>
            <a:gdLst>
              <a:gd name="T0" fmla="*/ 2 w 30"/>
              <a:gd name="T1" fmla="*/ 0 h 15"/>
              <a:gd name="T2" fmla="*/ 0 w 30"/>
              <a:gd name="T3" fmla="*/ 4 h 15"/>
              <a:gd name="T4" fmla="*/ 29 w 30"/>
              <a:gd name="T5" fmla="*/ 15 h 15"/>
              <a:gd name="T6" fmla="*/ 30 w 30"/>
              <a:gd name="T7" fmla="*/ 10 h 15"/>
              <a:gd name="T8" fmla="*/ 2 w 30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15">
                <a:moveTo>
                  <a:pt x="2" y="0"/>
                </a:moveTo>
                <a:cubicBezTo>
                  <a:pt x="1" y="1"/>
                  <a:pt x="0" y="3"/>
                  <a:pt x="0" y="4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3"/>
                  <a:pt x="30" y="12"/>
                  <a:pt x="30" y="1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32"/>
          <p:cNvSpPr>
            <a:spLocks/>
          </p:cNvSpPr>
          <p:nvPr/>
        </p:nvSpPr>
        <p:spPr bwMode="auto">
          <a:xfrm rot="6607463">
            <a:off x="12040232" y="3746454"/>
            <a:ext cx="115944" cy="102099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4" name="Freeform 236"/>
          <p:cNvSpPr>
            <a:spLocks/>
          </p:cNvSpPr>
          <p:nvPr/>
        </p:nvSpPr>
        <p:spPr bwMode="auto">
          <a:xfrm rot="6607463">
            <a:off x="11986253" y="2707397"/>
            <a:ext cx="72105" cy="62875"/>
          </a:xfrm>
          <a:custGeom>
            <a:avLst/>
            <a:gdLst>
              <a:gd name="T0" fmla="*/ 26 w 53"/>
              <a:gd name="T1" fmla="*/ 0 h 46"/>
              <a:gd name="T2" fmla="*/ 15 w 53"/>
              <a:gd name="T3" fmla="*/ 2 h 46"/>
              <a:gd name="T4" fmla="*/ 6 w 53"/>
              <a:gd name="T5" fmla="*/ 34 h 46"/>
              <a:gd name="T6" fmla="*/ 26 w 53"/>
              <a:gd name="T7" fmla="*/ 46 h 46"/>
              <a:gd name="T8" fmla="*/ 37 w 53"/>
              <a:gd name="T9" fmla="*/ 44 h 46"/>
              <a:gd name="T10" fmla="*/ 47 w 53"/>
              <a:gd name="T11" fmla="*/ 12 h 46"/>
              <a:gd name="T12" fmla="*/ 26 w 53"/>
              <a:gd name="T13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46">
                <a:moveTo>
                  <a:pt x="26" y="0"/>
                </a:moveTo>
                <a:cubicBezTo>
                  <a:pt x="23" y="0"/>
                  <a:pt x="19" y="1"/>
                  <a:pt x="15" y="2"/>
                </a:cubicBezTo>
                <a:cubicBezTo>
                  <a:pt x="4" y="8"/>
                  <a:pt x="0" y="23"/>
                  <a:pt x="6" y="34"/>
                </a:cubicBezTo>
                <a:cubicBezTo>
                  <a:pt x="10" y="42"/>
                  <a:pt x="18" y="46"/>
                  <a:pt x="26" y="46"/>
                </a:cubicBezTo>
                <a:cubicBezTo>
                  <a:pt x="30" y="46"/>
                  <a:pt x="34" y="46"/>
                  <a:pt x="37" y="44"/>
                </a:cubicBezTo>
                <a:cubicBezTo>
                  <a:pt x="49" y="38"/>
                  <a:pt x="53" y="24"/>
                  <a:pt x="47" y="12"/>
                </a:cubicBezTo>
                <a:cubicBezTo>
                  <a:pt x="43" y="4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95" name="直接连接符 194"/>
          <p:cNvCxnSpPr>
            <a:endCxn id="184" idx="6"/>
          </p:cNvCxnSpPr>
          <p:nvPr/>
        </p:nvCxnSpPr>
        <p:spPr>
          <a:xfrm flipH="1">
            <a:off x="11773517" y="3257030"/>
            <a:ext cx="409101" cy="69224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>
            <a:stCxn id="180" idx="2"/>
          </p:cNvCxnSpPr>
          <p:nvPr/>
        </p:nvCxnSpPr>
        <p:spPr>
          <a:xfrm flipH="1">
            <a:off x="11778290" y="2616854"/>
            <a:ext cx="47586" cy="6044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>
            <a:endCxn id="184" idx="0"/>
          </p:cNvCxnSpPr>
          <p:nvPr/>
        </p:nvCxnSpPr>
        <p:spPr>
          <a:xfrm flipH="1" flipV="1">
            <a:off x="11793318" y="4013275"/>
            <a:ext cx="389300" cy="61433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>
            <a:stCxn id="181" idx="0"/>
            <a:endCxn id="179" idx="1"/>
          </p:cNvCxnSpPr>
          <p:nvPr/>
        </p:nvCxnSpPr>
        <p:spPr>
          <a:xfrm>
            <a:off x="11485130" y="2349709"/>
            <a:ext cx="340774" cy="2670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>
            <a:stCxn id="186" idx="10"/>
            <a:endCxn id="188" idx="5"/>
          </p:cNvCxnSpPr>
          <p:nvPr/>
        </p:nvCxnSpPr>
        <p:spPr>
          <a:xfrm>
            <a:off x="11860377" y="4611613"/>
            <a:ext cx="195991" cy="75272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图片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949" y="2430263"/>
            <a:ext cx="4070358" cy="30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5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42" presetClass="path" presetSubtype="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5E-6 -1.48148E-6 L 2.5E-6 0.19722 " pathEditMode="relative" rAng="0" ptsTypes="AA">
                                      <p:cBhvr>
                                        <p:cTn id="611" dur="75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61"/>
                                    </p:animMotion>
                                  </p:childTnLst>
                                </p:cTn>
                              </p:par>
                              <p:par>
                                <p:cTn id="6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42" presetClass="path" presetSubtype="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5E-6 4.44444E-6 L 2.5E-6 -0.19838 " pathEditMode="relative" rAng="0" ptsTypes="AA">
                                      <p:cBhvr>
                                        <p:cTn id="616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31"/>
                                    </p:animMotion>
                                  </p:childTnLst>
                                </p:cTn>
                              </p:par>
                              <p:par>
                                <p:cTn id="617" presetID="16" presetClass="entr" presetSubtype="4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9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2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5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8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1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4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7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165" grpId="0" animBg="1"/>
      <p:bldP spid="166" grpId="0" animBg="1"/>
      <p:bldP spid="166" grpId="1" animBg="1"/>
      <p:bldP spid="167" grpId="0" animBg="1"/>
      <p:bldP spid="167" grpId="1" animBg="1"/>
      <p:bldP spid="171" grpId="0"/>
      <p:bldP spid="172" grpId="0"/>
      <p:bldP spid="174" grpId="0"/>
      <p:bldP spid="175" grpId="0"/>
      <p:bldP spid="177" grpId="0"/>
      <p:bldP spid="178" grpId="0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24" grpId="0"/>
      <p:bldP spid="1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94" y="2225185"/>
            <a:ext cx="5491297" cy="2552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39" y="1713893"/>
            <a:ext cx="4701165" cy="35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9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9" grpId="0" animBg="1"/>
      <p:bldP spid="349" grpId="1" animBg="1"/>
      <p:bldP spid="349" grpId="2" animBg="1"/>
      <p:bldP spid="207" grpId="0"/>
      <p:bldP spid="207" grpId="1"/>
      <p:bldP spid="229" grpId="0" animBg="1"/>
      <p:bldP spid="2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>
            <a:spLocks/>
          </p:cNvSpPr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" name="Freeform 197"/>
          <p:cNvSpPr>
            <a:spLocks/>
          </p:cNvSpPr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2" name="Freeform 204"/>
          <p:cNvSpPr>
            <a:spLocks/>
          </p:cNvSpPr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0" name="Freeform 212"/>
          <p:cNvSpPr>
            <a:spLocks/>
          </p:cNvSpPr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1" name="Freeform 213"/>
          <p:cNvSpPr>
            <a:spLocks/>
          </p:cNvSpPr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" name="Freeform 214"/>
          <p:cNvSpPr>
            <a:spLocks/>
          </p:cNvSpPr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" name="Freeform 215"/>
          <p:cNvSpPr>
            <a:spLocks/>
          </p:cNvSpPr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" name="Freeform 217"/>
          <p:cNvSpPr>
            <a:spLocks/>
          </p:cNvSpPr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6" name="Freeform 218"/>
          <p:cNvSpPr>
            <a:spLocks/>
          </p:cNvSpPr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7" name="Freeform 219"/>
          <p:cNvSpPr>
            <a:spLocks/>
          </p:cNvSpPr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8" name="Freeform 220"/>
          <p:cNvSpPr>
            <a:spLocks/>
          </p:cNvSpPr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5" name="Freeform 227"/>
          <p:cNvSpPr>
            <a:spLocks/>
          </p:cNvSpPr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8" name="Freeform 230"/>
          <p:cNvSpPr>
            <a:spLocks/>
          </p:cNvSpPr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9" name="Freeform 231"/>
          <p:cNvSpPr>
            <a:spLocks/>
          </p:cNvSpPr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Freeform 196"/>
          <p:cNvSpPr>
            <a:spLocks/>
          </p:cNvSpPr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4" name="Freeform 206"/>
          <p:cNvSpPr>
            <a:spLocks/>
          </p:cNvSpPr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1" name="Freeform 233"/>
          <p:cNvSpPr>
            <a:spLocks/>
          </p:cNvSpPr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6" name="Freeform 198"/>
          <p:cNvSpPr>
            <a:spLocks/>
          </p:cNvSpPr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7" name="Freeform 199"/>
          <p:cNvSpPr>
            <a:spLocks/>
          </p:cNvSpPr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Freeform 200"/>
          <p:cNvSpPr>
            <a:spLocks/>
          </p:cNvSpPr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" name="Freeform 216"/>
          <p:cNvSpPr>
            <a:spLocks/>
          </p:cNvSpPr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9" name="Freeform 221"/>
          <p:cNvSpPr>
            <a:spLocks/>
          </p:cNvSpPr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1" name="Freeform 223"/>
          <p:cNvSpPr>
            <a:spLocks/>
          </p:cNvSpPr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0" name="Freeform 232"/>
          <p:cNvSpPr>
            <a:spLocks/>
          </p:cNvSpPr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1031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 smtClean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Entrance Guard system -- Cloud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3019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</a:t>
            </a:r>
            <a:r>
              <a:rPr kumimoji="1" lang="en-US" altLang="zh-CN" sz="3200" dirty="0" smtClean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3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4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21"/>
          <p:cNvSpPr>
            <a:spLocks/>
          </p:cNvSpPr>
          <p:nvPr/>
        </p:nvSpPr>
        <p:spPr bwMode="auto">
          <a:xfrm rot="4042629">
            <a:off x="-241794" y="3604378"/>
            <a:ext cx="141497" cy="123096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-605826" y="4125608"/>
            <a:ext cx="4718253" cy="3539719"/>
            <a:chOff x="-605826" y="4125608"/>
            <a:chExt cx="4718253" cy="3539719"/>
          </a:xfrm>
        </p:grpSpPr>
        <p:sp>
          <p:nvSpPr>
            <p:cNvPr id="10" name="Freeform 190"/>
            <p:cNvSpPr>
              <a:spLocks/>
            </p:cNvSpPr>
            <p:nvPr/>
          </p:nvSpPr>
          <p:spPr bwMode="auto">
            <a:xfrm rot="4042629">
              <a:off x="440991" y="4533907"/>
              <a:ext cx="121192" cy="106598"/>
            </a:xfrm>
            <a:custGeom>
              <a:avLst/>
              <a:gdLst>
                <a:gd name="T0" fmla="*/ 41 w 81"/>
                <a:gd name="T1" fmla="*/ 0 h 71"/>
                <a:gd name="T2" fmla="*/ 24 w 81"/>
                <a:gd name="T3" fmla="*/ 4 h 71"/>
                <a:gd name="T4" fmla="*/ 9 w 81"/>
                <a:gd name="T5" fmla="*/ 52 h 71"/>
                <a:gd name="T6" fmla="*/ 41 w 81"/>
                <a:gd name="T7" fmla="*/ 71 h 71"/>
                <a:gd name="T8" fmla="*/ 57 w 81"/>
                <a:gd name="T9" fmla="*/ 67 h 71"/>
                <a:gd name="T10" fmla="*/ 72 w 81"/>
                <a:gd name="T11" fmla="*/ 19 h 71"/>
                <a:gd name="T12" fmla="*/ 41 w 81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1">
                  <a:moveTo>
                    <a:pt x="41" y="0"/>
                  </a:moveTo>
                  <a:cubicBezTo>
                    <a:pt x="35" y="0"/>
                    <a:pt x="30" y="2"/>
                    <a:pt x="24" y="4"/>
                  </a:cubicBezTo>
                  <a:cubicBezTo>
                    <a:pt x="7" y="14"/>
                    <a:pt x="0" y="35"/>
                    <a:pt x="9" y="52"/>
                  </a:cubicBezTo>
                  <a:cubicBezTo>
                    <a:pt x="16" y="64"/>
                    <a:pt x="28" y="71"/>
                    <a:pt x="41" y="71"/>
                  </a:cubicBezTo>
                  <a:cubicBezTo>
                    <a:pt x="46" y="71"/>
                    <a:pt x="52" y="70"/>
                    <a:pt x="57" y="67"/>
                  </a:cubicBezTo>
                  <a:cubicBezTo>
                    <a:pt x="75" y="58"/>
                    <a:pt x="81" y="37"/>
                    <a:pt x="72" y="19"/>
                  </a:cubicBezTo>
                  <a:cubicBezTo>
                    <a:pt x="66" y="7"/>
                    <a:pt x="53" y="0"/>
                    <a:pt x="41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91"/>
            <p:cNvSpPr>
              <a:spLocks/>
            </p:cNvSpPr>
            <p:nvPr/>
          </p:nvSpPr>
          <p:spPr bwMode="auto">
            <a:xfrm rot="4042629">
              <a:off x="2984771" y="6644316"/>
              <a:ext cx="121827" cy="105329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92"/>
            <p:cNvSpPr>
              <a:spLocks noEditPoints="1"/>
            </p:cNvSpPr>
            <p:nvPr/>
          </p:nvSpPr>
          <p:spPr bwMode="auto">
            <a:xfrm rot="4042629">
              <a:off x="2886148" y="7019125"/>
              <a:ext cx="84391" cy="82487"/>
            </a:xfrm>
            <a:custGeom>
              <a:avLst/>
              <a:gdLst>
                <a:gd name="T0" fmla="*/ 53 w 56"/>
                <a:gd name="T1" fmla="*/ 40 h 55"/>
                <a:gd name="T2" fmla="*/ 19 w 56"/>
                <a:gd name="T3" fmla="*/ 53 h 55"/>
                <a:gd name="T4" fmla="*/ 28 w 56"/>
                <a:gd name="T5" fmla="*/ 55 h 55"/>
                <a:gd name="T6" fmla="*/ 41 w 56"/>
                <a:gd name="T7" fmla="*/ 51 h 55"/>
                <a:gd name="T8" fmla="*/ 53 w 56"/>
                <a:gd name="T9" fmla="*/ 40 h 55"/>
                <a:gd name="T10" fmla="*/ 28 w 56"/>
                <a:gd name="T11" fmla="*/ 0 h 55"/>
                <a:gd name="T12" fmla="*/ 15 w 56"/>
                <a:gd name="T13" fmla="*/ 3 h 55"/>
                <a:gd name="T14" fmla="*/ 4 w 56"/>
                <a:gd name="T15" fmla="*/ 15 h 55"/>
                <a:gd name="T16" fmla="*/ 1 w 56"/>
                <a:gd name="T17" fmla="*/ 26 h 55"/>
                <a:gd name="T18" fmla="*/ 4 w 56"/>
                <a:gd name="T19" fmla="*/ 40 h 55"/>
                <a:gd name="T20" fmla="*/ 13 w 56"/>
                <a:gd name="T21" fmla="*/ 50 h 55"/>
                <a:gd name="T22" fmla="*/ 55 w 56"/>
                <a:gd name="T23" fmla="*/ 34 h 55"/>
                <a:gd name="T24" fmla="*/ 53 w 56"/>
                <a:gd name="T25" fmla="*/ 14 h 55"/>
                <a:gd name="T26" fmla="*/ 28 w 56"/>
                <a:gd name="T2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5">
                  <a:moveTo>
                    <a:pt x="53" y="40"/>
                  </a:moveTo>
                  <a:cubicBezTo>
                    <a:pt x="19" y="53"/>
                    <a:pt x="19" y="53"/>
                    <a:pt x="19" y="53"/>
                  </a:cubicBezTo>
                  <a:cubicBezTo>
                    <a:pt x="22" y="54"/>
                    <a:pt x="25" y="55"/>
                    <a:pt x="28" y="55"/>
                  </a:cubicBezTo>
                  <a:cubicBezTo>
                    <a:pt x="32" y="55"/>
                    <a:pt x="37" y="54"/>
                    <a:pt x="41" y="51"/>
                  </a:cubicBezTo>
                  <a:cubicBezTo>
                    <a:pt x="46" y="49"/>
                    <a:pt x="50" y="45"/>
                    <a:pt x="53" y="40"/>
                  </a:cubicBezTo>
                  <a:moveTo>
                    <a:pt x="28" y="0"/>
                  </a:moveTo>
                  <a:cubicBezTo>
                    <a:pt x="24" y="0"/>
                    <a:pt x="19" y="1"/>
                    <a:pt x="15" y="3"/>
                  </a:cubicBezTo>
                  <a:cubicBezTo>
                    <a:pt x="10" y="5"/>
                    <a:pt x="6" y="10"/>
                    <a:pt x="4" y="1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31"/>
                    <a:pt x="1" y="36"/>
                    <a:pt x="4" y="40"/>
                  </a:cubicBezTo>
                  <a:cubicBezTo>
                    <a:pt x="6" y="44"/>
                    <a:pt x="9" y="48"/>
                    <a:pt x="13" y="50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27"/>
                    <a:pt x="56" y="20"/>
                    <a:pt x="53" y="14"/>
                  </a:cubicBezTo>
                  <a:cubicBezTo>
                    <a:pt x="48" y="5"/>
                    <a:pt x="38" y="0"/>
                    <a:pt x="2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93"/>
            <p:cNvSpPr>
              <a:spLocks noEditPoints="1"/>
            </p:cNvSpPr>
            <p:nvPr/>
          </p:nvSpPr>
          <p:spPr bwMode="auto">
            <a:xfrm rot="4042629">
              <a:off x="2878680" y="7035720"/>
              <a:ext cx="80584" cy="57106"/>
            </a:xfrm>
            <a:custGeom>
              <a:avLst/>
              <a:gdLst>
                <a:gd name="T0" fmla="*/ 54 w 54"/>
                <a:gd name="T1" fmla="*/ 19 h 38"/>
                <a:gd name="T2" fmla="*/ 12 w 54"/>
                <a:gd name="T3" fmla="*/ 35 h 38"/>
                <a:gd name="T4" fmla="*/ 18 w 54"/>
                <a:gd name="T5" fmla="*/ 38 h 38"/>
                <a:gd name="T6" fmla="*/ 52 w 54"/>
                <a:gd name="T7" fmla="*/ 25 h 38"/>
                <a:gd name="T8" fmla="*/ 54 w 54"/>
                <a:gd name="T9" fmla="*/ 19 h 38"/>
                <a:gd name="T10" fmla="*/ 3 w 54"/>
                <a:gd name="T11" fmla="*/ 0 h 38"/>
                <a:gd name="T12" fmla="*/ 0 w 54"/>
                <a:gd name="T13" fmla="*/ 11 h 38"/>
                <a:gd name="T14" fmla="*/ 3 w 5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8">
                  <a:moveTo>
                    <a:pt x="54" y="19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4" y="36"/>
                    <a:pt x="16" y="37"/>
                    <a:pt x="18" y="38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1"/>
                    <a:pt x="54" y="19"/>
                  </a:cubicBezTo>
                  <a:moveTo>
                    <a:pt x="3" y="0"/>
                  </a:moveTo>
                  <a:cubicBezTo>
                    <a:pt x="1" y="3"/>
                    <a:pt x="0" y="7"/>
                    <a:pt x="0" y="1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94"/>
            <p:cNvSpPr>
              <a:spLocks noEditPoints="1"/>
            </p:cNvSpPr>
            <p:nvPr/>
          </p:nvSpPr>
          <p:spPr bwMode="auto">
            <a:xfrm rot="4042629">
              <a:off x="124524" y="4730087"/>
              <a:ext cx="88198" cy="82487"/>
            </a:xfrm>
            <a:custGeom>
              <a:avLst/>
              <a:gdLst>
                <a:gd name="T0" fmla="*/ 58 w 59"/>
                <a:gd name="T1" fmla="*/ 35 h 55"/>
                <a:gd name="T2" fmla="*/ 28 w 59"/>
                <a:gd name="T3" fmla="*/ 55 h 55"/>
                <a:gd name="T4" fmla="*/ 31 w 59"/>
                <a:gd name="T5" fmla="*/ 55 h 55"/>
                <a:gd name="T6" fmla="*/ 44 w 59"/>
                <a:gd name="T7" fmla="*/ 52 h 55"/>
                <a:gd name="T8" fmla="*/ 58 w 59"/>
                <a:gd name="T9" fmla="*/ 35 h 55"/>
                <a:gd name="T10" fmla="*/ 31 w 59"/>
                <a:gd name="T11" fmla="*/ 0 h 55"/>
                <a:gd name="T12" fmla="*/ 18 w 59"/>
                <a:gd name="T13" fmla="*/ 3 h 55"/>
                <a:gd name="T14" fmla="*/ 7 w 59"/>
                <a:gd name="T15" fmla="*/ 40 h 55"/>
                <a:gd name="T16" fmla="*/ 22 w 59"/>
                <a:gd name="T17" fmla="*/ 53 h 55"/>
                <a:gd name="T18" fmla="*/ 59 w 59"/>
                <a:gd name="T19" fmla="*/ 28 h 55"/>
                <a:gd name="T20" fmla="*/ 55 w 59"/>
                <a:gd name="T21" fmla="*/ 14 h 55"/>
                <a:gd name="T22" fmla="*/ 31 w 59"/>
                <a:gd name="T2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55">
                  <a:moveTo>
                    <a:pt x="58" y="35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1" y="48"/>
                    <a:pt x="55" y="42"/>
                    <a:pt x="58" y="35"/>
                  </a:cubicBezTo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0" y="46"/>
                    <a:pt x="15" y="51"/>
                    <a:pt x="22" y="53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4"/>
                    <a:pt x="58" y="19"/>
                    <a:pt x="55" y="14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95"/>
            <p:cNvSpPr>
              <a:spLocks/>
            </p:cNvSpPr>
            <p:nvPr/>
          </p:nvSpPr>
          <p:spPr bwMode="auto">
            <a:xfrm rot="4042629">
              <a:off x="128039" y="4774309"/>
              <a:ext cx="55203" cy="40609"/>
            </a:xfrm>
            <a:custGeom>
              <a:avLst/>
              <a:gdLst>
                <a:gd name="T0" fmla="*/ 37 w 37"/>
                <a:gd name="T1" fmla="*/ 0 h 27"/>
                <a:gd name="T2" fmla="*/ 0 w 37"/>
                <a:gd name="T3" fmla="*/ 25 h 27"/>
                <a:gd name="T4" fmla="*/ 6 w 37"/>
                <a:gd name="T5" fmla="*/ 27 h 27"/>
                <a:gd name="T6" fmla="*/ 36 w 37"/>
                <a:gd name="T7" fmla="*/ 7 h 27"/>
                <a:gd name="T8" fmla="*/ 37 w 3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7">
                  <a:moveTo>
                    <a:pt x="37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4" y="26"/>
                    <a:pt x="6" y="2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5"/>
                    <a:pt x="37" y="2"/>
                    <a:pt x="37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96"/>
            <p:cNvSpPr>
              <a:spLocks/>
            </p:cNvSpPr>
            <p:nvPr/>
          </p:nvSpPr>
          <p:spPr bwMode="auto">
            <a:xfrm rot="4042629">
              <a:off x="2916878" y="7576812"/>
              <a:ext cx="94543" cy="82487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7"/>
            <p:cNvSpPr>
              <a:spLocks/>
            </p:cNvSpPr>
            <p:nvPr/>
          </p:nvSpPr>
          <p:spPr bwMode="auto">
            <a:xfrm rot="4042629">
              <a:off x="3278143" y="7280427"/>
              <a:ext cx="81218" cy="46320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98"/>
            <p:cNvSpPr>
              <a:spLocks/>
            </p:cNvSpPr>
            <p:nvPr/>
          </p:nvSpPr>
          <p:spPr bwMode="auto">
            <a:xfrm rot="4042629">
              <a:off x="-182404" y="4378923"/>
              <a:ext cx="94543" cy="82487"/>
            </a:xfrm>
            <a:custGeom>
              <a:avLst/>
              <a:gdLst>
                <a:gd name="T0" fmla="*/ 31 w 63"/>
                <a:gd name="T1" fmla="*/ 0 h 55"/>
                <a:gd name="T2" fmla="*/ 18 w 63"/>
                <a:gd name="T3" fmla="*/ 3 h 55"/>
                <a:gd name="T4" fmla="*/ 7 w 63"/>
                <a:gd name="T5" fmla="*/ 41 h 55"/>
                <a:gd name="T6" fmla="*/ 31 w 63"/>
                <a:gd name="T7" fmla="*/ 55 h 55"/>
                <a:gd name="T8" fmla="*/ 44 w 63"/>
                <a:gd name="T9" fmla="*/ 52 h 55"/>
                <a:gd name="T10" fmla="*/ 55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1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3" y="28"/>
                    <a:pt x="55" y="15"/>
                  </a:cubicBezTo>
                  <a:cubicBezTo>
                    <a:pt x="51" y="6"/>
                    <a:pt x="41" y="0"/>
                    <a:pt x="3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9"/>
            <p:cNvSpPr>
              <a:spLocks/>
            </p:cNvSpPr>
            <p:nvPr/>
          </p:nvSpPr>
          <p:spPr bwMode="auto">
            <a:xfrm rot="4042629">
              <a:off x="-429696" y="4798448"/>
              <a:ext cx="93274" cy="82487"/>
            </a:xfrm>
            <a:custGeom>
              <a:avLst/>
              <a:gdLst>
                <a:gd name="T0" fmla="*/ 31 w 62"/>
                <a:gd name="T1" fmla="*/ 0 h 55"/>
                <a:gd name="T2" fmla="*/ 18 w 62"/>
                <a:gd name="T3" fmla="*/ 3 h 55"/>
                <a:gd name="T4" fmla="*/ 7 w 62"/>
                <a:gd name="T5" fmla="*/ 40 h 55"/>
                <a:gd name="T6" fmla="*/ 31 w 62"/>
                <a:gd name="T7" fmla="*/ 55 h 55"/>
                <a:gd name="T8" fmla="*/ 44 w 62"/>
                <a:gd name="T9" fmla="*/ 52 h 55"/>
                <a:gd name="T10" fmla="*/ 55 w 62"/>
                <a:gd name="T11" fmla="*/ 14 h 55"/>
                <a:gd name="T12" fmla="*/ 31 w 6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49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2" y="28"/>
                    <a:pt x="55" y="14"/>
                  </a:cubicBezTo>
                  <a:cubicBezTo>
                    <a:pt x="50" y="5"/>
                    <a:pt x="41" y="0"/>
                    <a:pt x="31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0"/>
            <p:cNvSpPr>
              <a:spLocks/>
            </p:cNvSpPr>
            <p:nvPr/>
          </p:nvSpPr>
          <p:spPr bwMode="auto">
            <a:xfrm rot="4042629">
              <a:off x="503699" y="5271747"/>
              <a:ext cx="85660" cy="75507"/>
            </a:xfrm>
            <a:custGeom>
              <a:avLst/>
              <a:gdLst>
                <a:gd name="T0" fmla="*/ 29 w 57"/>
                <a:gd name="T1" fmla="*/ 0 h 50"/>
                <a:gd name="T2" fmla="*/ 17 w 57"/>
                <a:gd name="T3" fmla="*/ 3 h 50"/>
                <a:gd name="T4" fmla="*/ 7 w 57"/>
                <a:gd name="T5" fmla="*/ 37 h 50"/>
                <a:gd name="T6" fmla="*/ 29 w 57"/>
                <a:gd name="T7" fmla="*/ 50 h 50"/>
                <a:gd name="T8" fmla="*/ 41 w 57"/>
                <a:gd name="T9" fmla="*/ 47 h 50"/>
                <a:gd name="T10" fmla="*/ 51 w 57"/>
                <a:gd name="T11" fmla="*/ 14 h 50"/>
                <a:gd name="T12" fmla="*/ 29 w 5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0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7"/>
                  </a:cubicBezTo>
                  <a:cubicBezTo>
                    <a:pt x="11" y="45"/>
                    <a:pt x="20" y="50"/>
                    <a:pt x="29" y="50"/>
                  </a:cubicBezTo>
                  <a:cubicBezTo>
                    <a:pt x="33" y="50"/>
                    <a:pt x="37" y="49"/>
                    <a:pt x="41" y="47"/>
                  </a:cubicBezTo>
                  <a:cubicBezTo>
                    <a:pt x="53" y="41"/>
                    <a:pt x="57" y="26"/>
                    <a:pt x="51" y="14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"/>
            <p:cNvSpPr>
              <a:spLocks/>
            </p:cNvSpPr>
            <p:nvPr/>
          </p:nvSpPr>
          <p:spPr bwMode="auto">
            <a:xfrm rot="4042629">
              <a:off x="559865" y="5024089"/>
              <a:ext cx="58375" cy="50761"/>
            </a:xfrm>
            <a:custGeom>
              <a:avLst/>
              <a:gdLst>
                <a:gd name="T0" fmla="*/ 19 w 39"/>
                <a:gd name="T1" fmla="*/ 0 h 34"/>
                <a:gd name="T2" fmla="*/ 11 w 39"/>
                <a:gd name="T3" fmla="*/ 2 h 34"/>
                <a:gd name="T4" fmla="*/ 4 w 39"/>
                <a:gd name="T5" fmla="*/ 25 h 34"/>
                <a:gd name="T6" fmla="*/ 19 w 39"/>
                <a:gd name="T7" fmla="*/ 34 h 34"/>
                <a:gd name="T8" fmla="*/ 27 w 39"/>
                <a:gd name="T9" fmla="*/ 32 h 34"/>
                <a:gd name="T10" fmla="*/ 34 w 39"/>
                <a:gd name="T11" fmla="*/ 9 h 34"/>
                <a:gd name="T12" fmla="*/ 19 w 39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19" y="0"/>
                  </a:moveTo>
                  <a:cubicBezTo>
                    <a:pt x="17" y="0"/>
                    <a:pt x="14" y="1"/>
                    <a:pt x="11" y="2"/>
                  </a:cubicBezTo>
                  <a:cubicBezTo>
                    <a:pt x="3" y="6"/>
                    <a:pt x="0" y="17"/>
                    <a:pt x="4" y="25"/>
                  </a:cubicBezTo>
                  <a:cubicBezTo>
                    <a:pt x="7" y="31"/>
                    <a:pt x="13" y="34"/>
                    <a:pt x="19" y="34"/>
                  </a:cubicBezTo>
                  <a:cubicBezTo>
                    <a:pt x="22" y="34"/>
                    <a:pt x="25" y="34"/>
                    <a:pt x="27" y="32"/>
                  </a:cubicBezTo>
                  <a:cubicBezTo>
                    <a:pt x="35" y="28"/>
                    <a:pt x="39" y="18"/>
                    <a:pt x="34" y="9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2"/>
            <p:cNvSpPr>
              <a:spLocks/>
            </p:cNvSpPr>
            <p:nvPr/>
          </p:nvSpPr>
          <p:spPr bwMode="auto">
            <a:xfrm rot="4042629">
              <a:off x="2558525" y="6679970"/>
              <a:ext cx="58375" cy="51396"/>
            </a:xfrm>
            <a:custGeom>
              <a:avLst/>
              <a:gdLst>
                <a:gd name="T0" fmla="*/ 20 w 39"/>
                <a:gd name="T1" fmla="*/ 0 h 34"/>
                <a:gd name="T2" fmla="*/ 12 w 39"/>
                <a:gd name="T3" fmla="*/ 2 h 34"/>
                <a:gd name="T4" fmla="*/ 5 w 39"/>
                <a:gd name="T5" fmla="*/ 25 h 34"/>
                <a:gd name="T6" fmla="*/ 20 w 39"/>
                <a:gd name="T7" fmla="*/ 34 h 34"/>
                <a:gd name="T8" fmla="*/ 28 w 39"/>
                <a:gd name="T9" fmla="*/ 32 h 34"/>
                <a:gd name="T10" fmla="*/ 35 w 39"/>
                <a:gd name="T11" fmla="*/ 9 h 34"/>
                <a:gd name="T12" fmla="*/ 20 w 39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20" y="0"/>
                  </a:moveTo>
                  <a:cubicBezTo>
                    <a:pt x="17" y="0"/>
                    <a:pt x="14" y="1"/>
                    <a:pt x="12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1"/>
                    <a:pt x="14" y="34"/>
                    <a:pt x="20" y="34"/>
                  </a:cubicBezTo>
                  <a:cubicBezTo>
                    <a:pt x="22" y="34"/>
                    <a:pt x="25" y="33"/>
                    <a:pt x="28" y="32"/>
                  </a:cubicBezTo>
                  <a:cubicBezTo>
                    <a:pt x="36" y="28"/>
                    <a:pt x="39" y="17"/>
                    <a:pt x="35" y="9"/>
                  </a:cubicBezTo>
                  <a:cubicBezTo>
                    <a:pt x="32" y="3"/>
                    <a:pt x="26" y="0"/>
                    <a:pt x="20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3"/>
            <p:cNvSpPr>
              <a:spLocks noEditPoints="1"/>
            </p:cNvSpPr>
            <p:nvPr/>
          </p:nvSpPr>
          <p:spPr bwMode="auto">
            <a:xfrm rot="4042629">
              <a:off x="1068254" y="5888758"/>
              <a:ext cx="85660" cy="72969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4"/>
            <p:cNvSpPr>
              <a:spLocks/>
            </p:cNvSpPr>
            <p:nvPr/>
          </p:nvSpPr>
          <p:spPr bwMode="auto">
            <a:xfrm rot="4042629">
              <a:off x="1108132" y="5907940"/>
              <a:ext cx="15228" cy="68528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5"/>
            <p:cNvSpPr>
              <a:spLocks noEditPoints="1"/>
            </p:cNvSpPr>
            <p:nvPr/>
          </p:nvSpPr>
          <p:spPr bwMode="auto">
            <a:xfrm rot="4042629">
              <a:off x="1580036" y="6309220"/>
              <a:ext cx="78045" cy="74873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6"/>
            <p:cNvSpPr>
              <a:spLocks/>
            </p:cNvSpPr>
            <p:nvPr/>
          </p:nvSpPr>
          <p:spPr bwMode="auto">
            <a:xfrm rot="4042629">
              <a:off x="1575741" y="6326450"/>
              <a:ext cx="65989" cy="38706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7"/>
            <p:cNvSpPr>
              <a:spLocks/>
            </p:cNvSpPr>
            <p:nvPr/>
          </p:nvSpPr>
          <p:spPr bwMode="auto">
            <a:xfrm rot="4042629">
              <a:off x="2296672" y="6770425"/>
              <a:ext cx="85025" cy="74873"/>
            </a:xfrm>
            <a:custGeom>
              <a:avLst/>
              <a:gdLst>
                <a:gd name="T0" fmla="*/ 29 w 57"/>
                <a:gd name="T1" fmla="*/ 0 h 50"/>
                <a:gd name="T2" fmla="*/ 17 w 57"/>
                <a:gd name="T3" fmla="*/ 3 h 50"/>
                <a:gd name="T4" fmla="*/ 7 w 57"/>
                <a:gd name="T5" fmla="*/ 37 h 50"/>
                <a:gd name="T6" fmla="*/ 29 w 57"/>
                <a:gd name="T7" fmla="*/ 50 h 50"/>
                <a:gd name="T8" fmla="*/ 40 w 57"/>
                <a:gd name="T9" fmla="*/ 47 h 50"/>
                <a:gd name="T10" fmla="*/ 51 w 57"/>
                <a:gd name="T11" fmla="*/ 14 h 50"/>
                <a:gd name="T12" fmla="*/ 29 w 5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0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7"/>
                  </a:cubicBezTo>
                  <a:cubicBezTo>
                    <a:pt x="11" y="45"/>
                    <a:pt x="20" y="50"/>
                    <a:pt x="29" y="50"/>
                  </a:cubicBezTo>
                  <a:cubicBezTo>
                    <a:pt x="33" y="50"/>
                    <a:pt x="37" y="49"/>
                    <a:pt x="40" y="47"/>
                  </a:cubicBezTo>
                  <a:cubicBezTo>
                    <a:pt x="52" y="41"/>
                    <a:pt x="57" y="26"/>
                    <a:pt x="51" y="14"/>
                  </a:cubicBezTo>
                  <a:cubicBezTo>
                    <a:pt x="46" y="5"/>
                    <a:pt x="38" y="0"/>
                    <a:pt x="29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8"/>
            <p:cNvSpPr>
              <a:spLocks noEditPoints="1"/>
            </p:cNvSpPr>
            <p:nvPr/>
          </p:nvSpPr>
          <p:spPr bwMode="auto">
            <a:xfrm rot="4042629">
              <a:off x="2534383" y="7042035"/>
              <a:ext cx="53934" cy="46954"/>
            </a:xfrm>
            <a:custGeom>
              <a:avLst/>
              <a:gdLst>
                <a:gd name="T0" fmla="*/ 27 w 36"/>
                <a:gd name="T1" fmla="*/ 3 h 31"/>
                <a:gd name="T2" fmla="*/ 19 w 36"/>
                <a:gd name="T3" fmla="*/ 31 h 31"/>
                <a:gd name="T4" fmla="*/ 25 w 36"/>
                <a:gd name="T5" fmla="*/ 30 h 31"/>
                <a:gd name="T6" fmla="*/ 32 w 36"/>
                <a:gd name="T7" fmla="*/ 9 h 31"/>
                <a:gd name="T8" fmla="*/ 27 w 36"/>
                <a:gd name="T9" fmla="*/ 3 h 31"/>
                <a:gd name="T10" fmla="*/ 18 w 36"/>
                <a:gd name="T11" fmla="*/ 0 h 31"/>
                <a:gd name="T12" fmla="*/ 11 w 36"/>
                <a:gd name="T13" fmla="*/ 2 h 31"/>
                <a:gd name="T14" fmla="*/ 4 w 36"/>
                <a:gd name="T15" fmla="*/ 23 h 31"/>
                <a:gd name="T16" fmla="*/ 14 w 36"/>
                <a:gd name="T17" fmla="*/ 31 h 31"/>
                <a:gd name="T18" fmla="*/ 22 w 36"/>
                <a:gd name="T19" fmla="*/ 1 h 31"/>
                <a:gd name="T20" fmla="*/ 18 w 36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1">
                  <a:moveTo>
                    <a:pt x="27" y="3"/>
                  </a:moveTo>
                  <a:cubicBezTo>
                    <a:pt x="19" y="31"/>
                    <a:pt x="19" y="31"/>
                    <a:pt x="19" y="31"/>
                  </a:cubicBezTo>
                  <a:cubicBezTo>
                    <a:pt x="21" y="31"/>
                    <a:pt x="23" y="31"/>
                    <a:pt x="25" y="30"/>
                  </a:cubicBezTo>
                  <a:cubicBezTo>
                    <a:pt x="33" y="26"/>
                    <a:pt x="36" y="16"/>
                    <a:pt x="32" y="9"/>
                  </a:cubicBezTo>
                  <a:cubicBezTo>
                    <a:pt x="30" y="6"/>
                    <a:pt x="29" y="4"/>
                    <a:pt x="27" y="3"/>
                  </a:cubicBezTo>
                  <a:moveTo>
                    <a:pt x="18" y="0"/>
                  </a:moveTo>
                  <a:cubicBezTo>
                    <a:pt x="15" y="0"/>
                    <a:pt x="13" y="1"/>
                    <a:pt x="11" y="2"/>
                  </a:cubicBezTo>
                  <a:cubicBezTo>
                    <a:pt x="3" y="6"/>
                    <a:pt x="0" y="16"/>
                    <a:pt x="4" y="23"/>
                  </a:cubicBezTo>
                  <a:cubicBezTo>
                    <a:pt x="6" y="27"/>
                    <a:pt x="10" y="30"/>
                    <a:pt x="14" y="3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19" y="0"/>
                    <a:pt x="1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9"/>
            <p:cNvSpPr>
              <a:spLocks/>
            </p:cNvSpPr>
            <p:nvPr/>
          </p:nvSpPr>
          <p:spPr bwMode="auto">
            <a:xfrm rot="4042629">
              <a:off x="2552101" y="7046867"/>
              <a:ext cx="19670" cy="45051"/>
            </a:xfrm>
            <a:custGeom>
              <a:avLst/>
              <a:gdLst>
                <a:gd name="T0" fmla="*/ 8 w 13"/>
                <a:gd name="T1" fmla="*/ 0 h 30"/>
                <a:gd name="T2" fmla="*/ 0 w 13"/>
                <a:gd name="T3" fmla="*/ 30 h 30"/>
                <a:gd name="T4" fmla="*/ 4 w 13"/>
                <a:gd name="T5" fmla="*/ 30 h 30"/>
                <a:gd name="T6" fmla="*/ 5 w 13"/>
                <a:gd name="T7" fmla="*/ 30 h 30"/>
                <a:gd name="T8" fmla="*/ 13 w 13"/>
                <a:gd name="T9" fmla="*/ 2 h 30"/>
                <a:gd name="T10" fmla="*/ 8 w 1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0">
                  <a:moveTo>
                    <a:pt x="8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3" y="30"/>
                    <a:pt x="4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1"/>
                    <a:pt x="10" y="0"/>
                    <a:pt x="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0"/>
            <p:cNvSpPr>
              <a:spLocks noEditPoints="1"/>
            </p:cNvSpPr>
            <p:nvPr/>
          </p:nvSpPr>
          <p:spPr bwMode="auto">
            <a:xfrm rot="4042629">
              <a:off x="206639" y="5111378"/>
              <a:ext cx="48223" cy="46954"/>
            </a:xfrm>
            <a:custGeom>
              <a:avLst/>
              <a:gdLst>
                <a:gd name="T0" fmla="*/ 1 w 32"/>
                <a:gd name="T1" fmla="*/ 11 h 31"/>
                <a:gd name="T2" fmla="*/ 2 w 32"/>
                <a:gd name="T3" fmla="*/ 22 h 31"/>
                <a:gd name="T4" fmla="*/ 16 w 32"/>
                <a:gd name="T5" fmla="*/ 31 h 31"/>
                <a:gd name="T6" fmla="*/ 23 w 32"/>
                <a:gd name="T7" fmla="*/ 29 h 31"/>
                <a:gd name="T8" fmla="*/ 30 w 32"/>
                <a:gd name="T9" fmla="*/ 22 h 31"/>
                <a:gd name="T10" fmla="*/ 1 w 32"/>
                <a:gd name="T11" fmla="*/ 11 h 31"/>
                <a:gd name="T12" fmla="*/ 16 w 32"/>
                <a:gd name="T13" fmla="*/ 0 h 31"/>
                <a:gd name="T14" fmla="*/ 8 w 32"/>
                <a:gd name="T15" fmla="*/ 1 h 31"/>
                <a:gd name="T16" fmla="*/ 3 w 32"/>
                <a:gd name="T17" fmla="*/ 7 h 31"/>
                <a:gd name="T18" fmla="*/ 31 w 32"/>
                <a:gd name="T19" fmla="*/ 17 h 31"/>
                <a:gd name="T20" fmla="*/ 30 w 32"/>
                <a:gd name="T21" fmla="*/ 8 h 31"/>
                <a:gd name="T22" fmla="*/ 16 w 3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1" y="11"/>
                  </a:moveTo>
                  <a:cubicBezTo>
                    <a:pt x="0" y="15"/>
                    <a:pt x="0" y="19"/>
                    <a:pt x="2" y="22"/>
                  </a:cubicBezTo>
                  <a:cubicBezTo>
                    <a:pt x="5" y="28"/>
                    <a:pt x="10" y="31"/>
                    <a:pt x="16" y="31"/>
                  </a:cubicBezTo>
                  <a:cubicBezTo>
                    <a:pt x="18" y="31"/>
                    <a:pt x="21" y="30"/>
                    <a:pt x="23" y="29"/>
                  </a:cubicBezTo>
                  <a:cubicBezTo>
                    <a:pt x="26" y="27"/>
                    <a:pt x="28" y="25"/>
                    <a:pt x="30" y="22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6" y="0"/>
                  </a:moveTo>
                  <a:cubicBezTo>
                    <a:pt x="13" y="0"/>
                    <a:pt x="11" y="0"/>
                    <a:pt x="8" y="1"/>
                  </a:cubicBezTo>
                  <a:cubicBezTo>
                    <a:pt x="6" y="3"/>
                    <a:pt x="4" y="5"/>
                    <a:pt x="3" y="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4"/>
                    <a:pt x="31" y="11"/>
                    <a:pt x="30" y="8"/>
                  </a:cubicBezTo>
                  <a:cubicBezTo>
                    <a:pt x="27" y="3"/>
                    <a:pt x="21" y="0"/>
                    <a:pt x="16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1"/>
            <p:cNvSpPr>
              <a:spLocks/>
            </p:cNvSpPr>
            <p:nvPr/>
          </p:nvSpPr>
          <p:spPr bwMode="auto">
            <a:xfrm rot="4042629">
              <a:off x="209568" y="5122848"/>
              <a:ext cx="45051" cy="22208"/>
            </a:xfrm>
            <a:custGeom>
              <a:avLst/>
              <a:gdLst>
                <a:gd name="T0" fmla="*/ 2 w 30"/>
                <a:gd name="T1" fmla="*/ 0 h 15"/>
                <a:gd name="T2" fmla="*/ 0 w 30"/>
                <a:gd name="T3" fmla="*/ 4 h 15"/>
                <a:gd name="T4" fmla="*/ 29 w 30"/>
                <a:gd name="T5" fmla="*/ 15 h 15"/>
                <a:gd name="T6" fmla="*/ 30 w 30"/>
                <a:gd name="T7" fmla="*/ 10 h 15"/>
                <a:gd name="T8" fmla="*/ 2 w 30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30" y="12"/>
                    <a:pt x="30" y="1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3"/>
            <p:cNvSpPr>
              <a:spLocks/>
            </p:cNvSpPr>
            <p:nvPr/>
          </p:nvSpPr>
          <p:spPr bwMode="auto">
            <a:xfrm rot="4042629">
              <a:off x="3522671" y="6183531"/>
              <a:ext cx="182740" cy="15862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4"/>
            <p:cNvSpPr>
              <a:spLocks/>
            </p:cNvSpPr>
            <p:nvPr/>
          </p:nvSpPr>
          <p:spPr bwMode="auto">
            <a:xfrm rot="4042629">
              <a:off x="2526066" y="5670846"/>
              <a:ext cx="181471" cy="160532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5"/>
            <p:cNvSpPr>
              <a:spLocks/>
            </p:cNvSpPr>
            <p:nvPr/>
          </p:nvSpPr>
          <p:spPr bwMode="auto">
            <a:xfrm rot="4042629">
              <a:off x="3368172" y="6744646"/>
              <a:ext cx="140862" cy="124365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6"/>
            <p:cNvSpPr>
              <a:spLocks/>
            </p:cNvSpPr>
            <p:nvPr/>
          </p:nvSpPr>
          <p:spPr bwMode="auto">
            <a:xfrm rot="4042629">
              <a:off x="217621" y="4133539"/>
              <a:ext cx="140862" cy="125000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0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3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0" y="0"/>
                    <a:pt x="34" y="2"/>
                    <a:pt x="28" y="5"/>
                  </a:cubicBezTo>
                  <a:cubicBezTo>
                    <a:pt x="7" y="16"/>
                    <a:pt x="0" y="41"/>
                    <a:pt x="10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3" y="83"/>
                    <a:pt x="60" y="81"/>
                    <a:pt x="66" y="78"/>
                  </a:cubicBezTo>
                  <a:cubicBezTo>
                    <a:pt x="86" y="68"/>
                    <a:pt x="94" y="43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7"/>
            <p:cNvSpPr>
              <a:spLocks/>
            </p:cNvSpPr>
            <p:nvPr/>
          </p:nvSpPr>
          <p:spPr bwMode="auto">
            <a:xfrm rot="4042629">
              <a:off x="3309773" y="7231712"/>
              <a:ext cx="140862" cy="11865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8"/>
            <p:cNvSpPr>
              <a:spLocks/>
            </p:cNvSpPr>
            <p:nvPr/>
          </p:nvSpPr>
          <p:spPr bwMode="auto">
            <a:xfrm rot="4042629">
              <a:off x="3303867" y="7264367"/>
              <a:ext cx="83756" cy="62817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9"/>
            <p:cNvSpPr>
              <a:spLocks/>
            </p:cNvSpPr>
            <p:nvPr/>
          </p:nvSpPr>
          <p:spPr bwMode="auto">
            <a:xfrm rot="4042629">
              <a:off x="3983620" y="7106044"/>
              <a:ext cx="134517" cy="123096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0"/>
            <p:cNvSpPr>
              <a:spLocks/>
            </p:cNvSpPr>
            <p:nvPr/>
          </p:nvSpPr>
          <p:spPr bwMode="auto">
            <a:xfrm rot="4042629">
              <a:off x="4050632" y="7090229"/>
              <a:ext cx="24112" cy="34898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2"/>
            <p:cNvSpPr>
              <a:spLocks noEditPoints="1"/>
            </p:cNvSpPr>
            <p:nvPr/>
          </p:nvSpPr>
          <p:spPr bwMode="auto">
            <a:xfrm rot="4042629">
              <a:off x="-609633" y="4228857"/>
              <a:ext cx="131979" cy="124365"/>
            </a:xfrm>
            <a:custGeom>
              <a:avLst/>
              <a:gdLst>
                <a:gd name="T0" fmla="*/ 87 w 88"/>
                <a:gd name="T1" fmla="*/ 53 h 83"/>
                <a:gd name="T2" fmla="*/ 76 w 88"/>
                <a:gd name="T3" fmla="*/ 55 h 83"/>
                <a:gd name="T4" fmla="*/ 50 w 88"/>
                <a:gd name="T5" fmla="*/ 83 h 83"/>
                <a:gd name="T6" fmla="*/ 66 w 88"/>
                <a:gd name="T7" fmla="*/ 78 h 83"/>
                <a:gd name="T8" fmla="*/ 87 w 88"/>
                <a:gd name="T9" fmla="*/ 53 h 83"/>
                <a:gd name="T10" fmla="*/ 88 w 88"/>
                <a:gd name="T11" fmla="*/ 46 h 83"/>
                <a:gd name="T12" fmla="*/ 84 w 88"/>
                <a:gd name="T13" fmla="*/ 49 h 83"/>
                <a:gd name="T14" fmla="*/ 88 w 88"/>
                <a:gd name="T15" fmla="*/ 48 h 83"/>
                <a:gd name="T16" fmla="*/ 88 w 88"/>
                <a:gd name="T17" fmla="*/ 46 h 83"/>
                <a:gd name="T18" fmla="*/ 47 w 88"/>
                <a:gd name="T19" fmla="*/ 0 h 83"/>
                <a:gd name="T20" fmla="*/ 28 w 88"/>
                <a:gd name="T21" fmla="*/ 5 h 83"/>
                <a:gd name="T22" fmla="*/ 11 w 88"/>
                <a:gd name="T23" fmla="*/ 61 h 83"/>
                <a:gd name="T24" fmla="*/ 43 w 88"/>
                <a:gd name="T25" fmla="*/ 82 h 83"/>
                <a:gd name="T26" fmla="*/ 73 w 88"/>
                <a:gd name="T27" fmla="*/ 51 h 83"/>
                <a:gd name="T28" fmla="*/ 72 w 88"/>
                <a:gd name="T29" fmla="*/ 50 h 83"/>
                <a:gd name="T30" fmla="*/ 88 w 88"/>
                <a:gd name="T31" fmla="*/ 40 h 83"/>
                <a:gd name="T32" fmla="*/ 84 w 88"/>
                <a:gd name="T33" fmla="*/ 22 h 83"/>
                <a:gd name="T34" fmla="*/ 47 w 88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83">
                  <a:moveTo>
                    <a:pt x="87" y="53"/>
                  </a:moveTo>
                  <a:cubicBezTo>
                    <a:pt x="76" y="55"/>
                    <a:pt x="76" y="55"/>
                    <a:pt x="76" y="5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5" y="82"/>
                    <a:pt x="61" y="81"/>
                    <a:pt x="66" y="78"/>
                  </a:cubicBezTo>
                  <a:cubicBezTo>
                    <a:pt x="77" y="73"/>
                    <a:pt x="84" y="63"/>
                    <a:pt x="87" y="53"/>
                  </a:cubicBezTo>
                  <a:moveTo>
                    <a:pt x="88" y="46"/>
                  </a:moveTo>
                  <a:cubicBezTo>
                    <a:pt x="84" y="49"/>
                    <a:pt x="84" y="49"/>
                    <a:pt x="84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47"/>
                    <a:pt x="88" y="46"/>
                    <a:pt x="88" y="46"/>
                  </a:cubicBezTo>
                  <a:moveTo>
                    <a:pt x="47" y="0"/>
                  </a:moveTo>
                  <a:cubicBezTo>
                    <a:pt x="41" y="0"/>
                    <a:pt x="34" y="1"/>
                    <a:pt x="28" y="5"/>
                  </a:cubicBezTo>
                  <a:cubicBezTo>
                    <a:pt x="8" y="15"/>
                    <a:pt x="0" y="40"/>
                    <a:pt x="11" y="61"/>
                  </a:cubicBezTo>
                  <a:cubicBezTo>
                    <a:pt x="17" y="73"/>
                    <a:pt x="30" y="81"/>
                    <a:pt x="43" y="82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34"/>
                    <a:pt x="87" y="28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3"/>
            <p:cNvSpPr>
              <a:spLocks/>
            </p:cNvSpPr>
            <p:nvPr/>
          </p:nvSpPr>
          <p:spPr bwMode="auto">
            <a:xfrm rot="4042629">
              <a:off x="-592792" y="4299728"/>
              <a:ext cx="67893" cy="64720"/>
            </a:xfrm>
            <a:custGeom>
              <a:avLst/>
              <a:gdLst>
                <a:gd name="T0" fmla="*/ 45 w 45"/>
                <a:gd name="T1" fmla="*/ 0 h 43"/>
                <a:gd name="T2" fmla="*/ 29 w 45"/>
                <a:gd name="T3" fmla="*/ 10 h 43"/>
                <a:gd name="T4" fmla="*/ 30 w 45"/>
                <a:gd name="T5" fmla="*/ 11 h 43"/>
                <a:gd name="T6" fmla="*/ 0 w 45"/>
                <a:gd name="T7" fmla="*/ 42 h 43"/>
                <a:gd name="T8" fmla="*/ 4 w 45"/>
                <a:gd name="T9" fmla="*/ 43 h 43"/>
                <a:gd name="T10" fmla="*/ 7 w 45"/>
                <a:gd name="T11" fmla="*/ 43 h 43"/>
                <a:gd name="T12" fmla="*/ 33 w 45"/>
                <a:gd name="T13" fmla="*/ 15 h 43"/>
                <a:gd name="T14" fmla="*/ 44 w 45"/>
                <a:gd name="T15" fmla="*/ 13 h 43"/>
                <a:gd name="T16" fmla="*/ 45 w 45"/>
                <a:gd name="T17" fmla="*/ 8 h 43"/>
                <a:gd name="T18" fmla="*/ 41 w 45"/>
                <a:gd name="T19" fmla="*/ 9 h 43"/>
                <a:gd name="T20" fmla="*/ 45 w 45"/>
                <a:gd name="T21" fmla="*/ 6 h 43"/>
                <a:gd name="T22" fmla="*/ 45 w 45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43">
                  <a:moveTo>
                    <a:pt x="45" y="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3"/>
                    <a:pt x="3" y="43"/>
                    <a:pt x="4" y="43"/>
                  </a:cubicBezTo>
                  <a:cubicBezTo>
                    <a:pt x="5" y="43"/>
                    <a:pt x="6" y="43"/>
                    <a:pt x="7" y="43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2"/>
                    <a:pt x="45" y="10"/>
                    <a:pt x="45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4"/>
                    <a:pt x="45" y="2"/>
                    <a:pt x="4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4"/>
            <p:cNvSpPr>
              <a:spLocks noEditPoints="1"/>
            </p:cNvSpPr>
            <p:nvPr/>
          </p:nvSpPr>
          <p:spPr bwMode="auto">
            <a:xfrm rot="4042629">
              <a:off x="791216" y="4946078"/>
              <a:ext cx="124365" cy="112944"/>
            </a:xfrm>
            <a:custGeom>
              <a:avLst/>
              <a:gdLst>
                <a:gd name="T0" fmla="*/ 28 w 83"/>
                <a:gd name="T1" fmla="*/ 2 h 75"/>
                <a:gd name="T2" fmla="*/ 23 w 83"/>
                <a:gd name="T3" fmla="*/ 5 h 75"/>
                <a:gd name="T4" fmla="*/ 3 w 83"/>
                <a:gd name="T5" fmla="*/ 45 h 75"/>
                <a:gd name="T6" fmla="*/ 28 w 83"/>
                <a:gd name="T7" fmla="*/ 2 h 75"/>
                <a:gd name="T8" fmla="*/ 40 w 83"/>
                <a:gd name="T9" fmla="*/ 0 h 75"/>
                <a:gd name="T10" fmla="*/ 35 w 83"/>
                <a:gd name="T11" fmla="*/ 1 h 75"/>
                <a:gd name="T12" fmla="*/ 5 w 83"/>
                <a:gd name="T13" fmla="*/ 51 h 75"/>
                <a:gd name="T14" fmla="*/ 7 w 83"/>
                <a:gd name="T15" fmla="*/ 55 h 75"/>
                <a:gd name="T16" fmla="*/ 40 w 83"/>
                <a:gd name="T17" fmla="*/ 75 h 75"/>
                <a:gd name="T18" fmla="*/ 57 w 83"/>
                <a:gd name="T19" fmla="*/ 71 h 75"/>
                <a:gd name="T20" fmla="*/ 73 w 83"/>
                <a:gd name="T21" fmla="*/ 20 h 75"/>
                <a:gd name="T22" fmla="*/ 40 w 83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75">
                  <a:moveTo>
                    <a:pt x="28" y="2"/>
                  </a:moveTo>
                  <a:cubicBezTo>
                    <a:pt x="26" y="3"/>
                    <a:pt x="24" y="4"/>
                    <a:pt x="23" y="5"/>
                  </a:cubicBezTo>
                  <a:cubicBezTo>
                    <a:pt x="8" y="13"/>
                    <a:pt x="0" y="29"/>
                    <a:pt x="3" y="45"/>
                  </a:cubicBezTo>
                  <a:cubicBezTo>
                    <a:pt x="28" y="2"/>
                    <a:pt x="28" y="2"/>
                    <a:pt x="28" y="2"/>
                  </a:cubicBezTo>
                  <a:moveTo>
                    <a:pt x="40" y="0"/>
                  </a:moveTo>
                  <a:cubicBezTo>
                    <a:pt x="38" y="0"/>
                    <a:pt x="36" y="1"/>
                    <a:pt x="35" y="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3"/>
                    <a:pt x="6" y="54"/>
                    <a:pt x="7" y="55"/>
                  </a:cubicBezTo>
                  <a:cubicBezTo>
                    <a:pt x="14" y="68"/>
                    <a:pt x="27" y="75"/>
                    <a:pt x="40" y="75"/>
                  </a:cubicBezTo>
                  <a:cubicBezTo>
                    <a:pt x="46" y="75"/>
                    <a:pt x="52" y="74"/>
                    <a:pt x="57" y="71"/>
                  </a:cubicBezTo>
                  <a:cubicBezTo>
                    <a:pt x="76" y="61"/>
                    <a:pt x="83" y="39"/>
                    <a:pt x="73" y="20"/>
                  </a:cubicBezTo>
                  <a:cubicBezTo>
                    <a:pt x="66" y="8"/>
                    <a:pt x="53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5"/>
            <p:cNvSpPr>
              <a:spLocks/>
            </p:cNvSpPr>
            <p:nvPr/>
          </p:nvSpPr>
          <p:spPr bwMode="auto">
            <a:xfrm rot="4042629">
              <a:off x="832165" y="4927482"/>
              <a:ext cx="48223" cy="74873"/>
            </a:xfrm>
            <a:custGeom>
              <a:avLst/>
              <a:gdLst>
                <a:gd name="T0" fmla="*/ 32 w 32"/>
                <a:gd name="T1" fmla="*/ 0 h 50"/>
                <a:gd name="T2" fmla="*/ 25 w 32"/>
                <a:gd name="T3" fmla="*/ 1 h 50"/>
                <a:gd name="T4" fmla="*/ 0 w 32"/>
                <a:gd name="T5" fmla="*/ 44 h 50"/>
                <a:gd name="T6" fmla="*/ 2 w 32"/>
                <a:gd name="T7" fmla="*/ 50 h 50"/>
                <a:gd name="T8" fmla="*/ 32 w 3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0">
                  <a:moveTo>
                    <a:pt x="32" y="0"/>
                  </a:moveTo>
                  <a:cubicBezTo>
                    <a:pt x="29" y="0"/>
                    <a:pt x="27" y="1"/>
                    <a:pt x="25" y="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6"/>
                    <a:pt x="1" y="48"/>
                    <a:pt x="2" y="5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6"/>
            <p:cNvSpPr>
              <a:spLocks/>
            </p:cNvSpPr>
            <p:nvPr/>
          </p:nvSpPr>
          <p:spPr bwMode="auto">
            <a:xfrm rot="4042629">
              <a:off x="871632" y="4570346"/>
              <a:ext cx="88832" cy="78045"/>
            </a:xfrm>
            <a:custGeom>
              <a:avLst/>
              <a:gdLst>
                <a:gd name="T0" fmla="*/ 29 w 59"/>
                <a:gd name="T1" fmla="*/ 0 h 52"/>
                <a:gd name="T2" fmla="*/ 18 w 59"/>
                <a:gd name="T3" fmla="*/ 3 h 52"/>
                <a:gd name="T4" fmla="*/ 7 w 59"/>
                <a:gd name="T5" fmla="*/ 38 h 52"/>
                <a:gd name="T6" fmla="*/ 29 w 59"/>
                <a:gd name="T7" fmla="*/ 52 h 52"/>
                <a:gd name="T8" fmla="*/ 41 w 59"/>
                <a:gd name="T9" fmla="*/ 49 h 52"/>
                <a:gd name="T10" fmla="*/ 52 w 59"/>
                <a:gd name="T11" fmla="*/ 14 h 52"/>
                <a:gd name="T12" fmla="*/ 29 w 59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2">
                  <a:moveTo>
                    <a:pt x="29" y="0"/>
                  </a:moveTo>
                  <a:cubicBezTo>
                    <a:pt x="25" y="0"/>
                    <a:pt x="21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1" y="47"/>
                    <a:pt x="20" y="52"/>
                    <a:pt x="29" y="52"/>
                  </a:cubicBezTo>
                  <a:cubicBezTo>
                    <a:pt x="33" y="52"/>
                    <a:pt x="38" y="51"/>
                    <a:pt x="41" y="49"/>
                  </a:cubicBezTo>
                  <a:cubicBezTo>
                    <a:pt x="54" y="42"/>
                    <a:pt x="59" y="27"/>
                    <a:pt x="52" y="14"/>
                  </a:cubicBezTo>
                  <a:cubicBezTo>
                    <a:pt x="48" y="5"/>
                    <a:pt x="39" y="0"/>
                    <a:pt x="29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7"/>
            <p:cNvSpPr>
              <a:spLocks/>
            </p:cNvSpPr>
            <p:nvPr/>
          </p:nvSpPr>
          <p:spPr bwMode="auto">
            <a:xfrm rot="4042629">
              <a:off x="1766361" y="4809117"/>
              <a:ext cx="183375" cy="159263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8"/>
            <p:cNvSpPr>
              <a:spLocks noEditPoints="1"/>
            </p:cNvSpPr>
            <p:nvPr/>
          </p:nvSpPr>
          <p:spPr bwMode="auto">
            <a:xfrm rot="4042629">
              <a:off x="1290539" y="5104436"/>
              <a:ext cx="139593" cy="124365"/>
            </a:xfrm>
            <a:custGeom>
              <a:avLst/>
              <a:gdLst>
                <a:gd name="T0" fmla="*/ 63 w 93"/>
                <a:gd name="T1" fmla="*/ 79 h 83"/>
                <a:gd name="T2" fmla="*/ 41 w 93"/>
                <a:gd name="T3" fmla="*/ 82 h 83"/>
                <a:gd name="T4" fmla="*/ 47 w 93"/>
                <a:gd name="T5" fmla="*/ 83 h 83"/>
                <a:gd name="T6" fmla="*/ 63 w 93"/>
                <a:gd name="T7" fmla="*/ 79 h 83"/>
                <a:gd name="T8" fmla="*/ 47 w 93"/>
                <a:gd name="T9" fmla="*/ 0 h 83"/>
                <a:gd name="T10" fmla="*/ 28 w 93"/>
                <a:gd name="T11" fmla="*/ 5 h 83"/>
                <a:gd name="T12" fmla="*/ 10 w 93"/>
                <a:gd name="T13" fmla="*/ 60 h 83"/>
                <a:gd name="T14" fmla="*/ 29 w 93"/>
                <a:gd name="T15" fmla="*/ 78 h 83"/>
                <a:gd name="T16" fmla="*/ 73 w 93"/>
                <a:gd name="T17" fmla="*/ 73 h 83"/>
                <a:gd name="T18" fmla="*/ 84 w 93"/>
                <a:gd name="T19" fmla="*/ 22 h 83"/>
                <a:gd name="T20" fmla="*/ 47 w 93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3">
                  <a:moveTo>
                    <a:pt x="63" y="79"/>
                  </a:moveTo>
                  <a:cubicBezTo>
                    <a:pt x="41" y="82"/>
                    <a:pt x="41" y="82"/>
                    <a:pt x="41" y="82"/>
                  </a:cubicBezTo>
                  <a:cubicBezTo>
                    <a:pt x="43" y="82"/>
                    <a:pt x="45" y="83"/>
                    <a:pt x="47" y="83"/>
                  </a:cubicBezTo>
                  <a:cubicBezTo>
                    <a:pt x="52" y="83"/>
                    <a:pt x="58" y="82"/>
                    <a:pt x="63" y="79"/>
                  </a:cubicBezTo>
                  <a:moveTo>
                    <a:pt x="47" y="0"/>
                  </a:moveTo>
                  <a:cubicBezTo>
                    <a:pt x="40" y="0"/>
                    <a:pt x="34" y="1"/>
                    <a:pt x="28" y="5"/>
                  </a:cubicBezTo>
                  <a:cubicBezTo>
                    <a:pt x="8" y="15"/>
                    <a:pt x="0" y="40"/>
                    <a:pt x="10" y="60"/>
                  </a:cubicBezTo>
                  <a:cubicBezTo>
                    <a:pt x="15" y="69"/>
                    <a:pt x="21" y="75"/>
                    <a:pt x="29" y="78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88" y="61"/>
                    <a:pt x="93" y="40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9"/>
            <p:cNvSpPr>
              <a:spLocks/>
            </p:cNvSpPr>
            <p:nvPr/>
          </p:nvSpPr>
          <p:spPr bwMode="auto">
            <a:xfrm rot="4042629">
              <a:off x="1280242" y="5186828"/>
              <a:ext cx="65989" cy="13959"/>
            </a:xfrm>
            <a:custGeom>
              <a:avLst/>
              <a:gdLst>
                <a:gd name="T0" fmla="*/ 44 w 44"/>
                <a:gd name="T1" fmla="*/ 0 h 9"/>
                <a:gd name="T2" fmla="*/ 0 w 44"/>
                <a:gd name="T3" fmla="*/ 5 h 9"/>
                <a:gd name="T4" fmla="*/ 12 w 44"/>
                <a:gd name="T5" fmla="*/ 9 h 9"/>
                <a:gd name="T6" fmla="*/ 34 w 44"/>
                <a:gd name="T7" fmla="*/ 6 h 9"/>
                <a:gd name="T8" fmla="*/ 37 w 44"/>
                <a:gd name="T9" fmla="*/ 5 h 9"/>
                <a:gd name="T10" fmla="*/ 44 w 4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9">
                  <a:moveTo>
                    <a:pt x="44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4" y="7"/>
                    <a:pt x="8" y="8"/>
                    <a:pt x="12" y="9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5"/>
                    <a:pt x="37" y="5"/>
                  </a:cubicBezTo>
                  <a:cubicBezTo>
                    <a:pt x="40" y="3"/>
                    <a:pt x="42" y="2"/>
                    <a:pt x="44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0"/>
            <p:cNvSpPr>
              <a:spLocks/>
            </p:cNvSpPr>
            <p:nvPr/>
          </p:nvSpPr>
          <p:spPr bwMode="auto">
            <a:xfrm rot="4042629">
              <a:off x="1945476" y="5542073"/>
              <a:ext cx="88198" cy="76776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1"/>
            <p:cNvSpPr>
              <a:spLocks/>
            </p:cNvSpPr>
            <p:nvPr/>
          </p:nvSpPr>
          <p:spPr bwMode="auto">
            <a:xfrm rot="4042629">
              <a:off x="2882886" y="6237793"/>
              <a:ext cx="86929" cy="76776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2"/>
            <p:cNvSpPr>
              <a:spLocks/>
            </p:cNvSpPr>
            <p:nvPr/>
          </p:nvSpPr>
          <p:spPr bwMode="auto">
            <a:xfrm rot="4042629">
              <a:off x="1167462" y="5479441"/>
              <a:ext cx="127538" cy="112309"/>
            </a:xfrm>
            <a:custGeom>
              <a:avLst/>
              <a:gdLst>
                <a:gd name="T0" fmla="*/ 43 w 85"/>
                <a:gd name="T1" fmla="*/ 0 h 75"/>
                <a:gd name="T2" fmla="*/ 25 w 85"/>
                <a:gd name="T3" fmla="*/ 5 h 75"/>
                <a:gd name="T4" fmla="*/ 10 w 85"/>
                <a:gd name="T5" fmla="*/ 55 h 75"/>
                <a:gd name="T6" fmla="*/ 43 w 85"/>
                <a:gd name="T7" fmla="*/ 75 h 75"/>
                <a:gd name="T8" fmla="*/ 60 w 85"/>
                <a:gd name="T9" fmla="*/ 71 h 75"/>
                <a:gd name="T10" fmla="*/ 76 w 85"/>
                <a:gd name="T11" fmla="*/ 20 h 75"/>
                <a:gd name="T12" fmla="*/ 43 w 85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5">
                  <a:moveTo>
                    <a:pt x="43" y="0"/>
                  </a:moveTo>
                  <a:cubicBezTo>
                    <a:pt x="37" y="0"/>
                    <a:pt x="31" y="2"/>
                    <a:pt x="25" y="5"/>
                  </a:cubicBezTo>
                  <a:cubicBezTo>
                    <a:pt x="7" y="14"/>
                    <a:pt x="0" y="37"/>
                    <a:pt x="10" y="55"/>
                  </a:cubicBezTo>
                  <a:cubicBezTo>
                    <a:pt x="16" y="68"/>
                    <a:pt x="29" y="75"/>
                    <a:pt x="43" y="75"/>
                  </a:cubicBezTo>
                  <a:cubicBezTo>
                    <a:pt x="49" y="75"/>
                    <a:pt x="55" y="74"/>
                    <a:pt x="60" y="71"/>
                  </a:cubicBezTo>
                  <a:cubicBezTo>
                    <a:pt x="78" y="61"/>
                    <a:pt x="85" y="38"/>
                    <a:pt x="76" y="20"/>
                  </a:cubicBezTo>
                  <a:cubicBezTo>
                    <a:pt x="69" y="7"/>
                    <a:pt x="56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3"/>
            <p:cNvSpPr>
              <a:spLocks/>
            </p:cNvSpPr>
            <p:nvPr/>
          </p:nvSpPr>
          <p:spPr bwMode="auto">
            <a:xfrm rot="4042629">
              <a:off x="1929156" y="6111964"/>
              <a:ext cx="127538" cy="111040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4"/>
            <p:cNvSpPr>
              <a:spLocks/>
            </p:cNvSpPr>
            <p:nvPr/>
          </p:nvSpPr>
          <p:spPr bwMode="auto">
            <a:xfrm rot="4042629">
              <a:off x="2489934" y="6373892"/>
              <a:ext cx="127538" cy="111040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3 w 85"/>
                <a:gd name="T7" fmla="*/ 74 h 74"/>
                <a:gd name="T8" fmla="*/ 60 w 85"/>
                <a:gd name="T9" fmla="*/ 70 h 74"/>
                <a:gd name="T10" fmla="*/ 76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7" y="0"/>
                    <a:pt x="31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3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6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5"/>
            <p:cNvSpPr>
              <a:spLocks/>
            </p:cNvSpPr>
            <p:nvPr/>
          </p:nvSpPr>
          <p:spPr bwMode="auto">
            <a:xfrm rot="4042629">
              <a:off x="2846698" y="6780062"/>
              <a:ext cx="79315" cy="70431"/>
            </a:xfrm>
            <a:custGeom>
              <a:avLst/>
              <a:gdLst>
                <a:gd name="T0" fmla="*/ 26 w 53"/>
                <a:gd name="T1" fmla="*/ 0 h 47"/>
                <a:gd name="T2" fmla="*/ 15 w 53"/>
                <a:gd name="T3" fmla="*/ 3 h 47"/>
                <a:gd name="T4" fmla="*/ 6 w 53"/>
                <a:gd name="T5" fmla="*/ 34 h 47"/>
                <a:gd name="T6" fmla="*/ 26 w 53"/>
                <a:gd name="T7" fmla="*/ 47 h 47"/>
                <a:gd name="T8" fmla="*/ 37 w 53"/>
                <a:gd name="T9" fmla="*/ 44 h 47"/>
                <a:gd name="T10" fmla="*/ 47 w 53"/>
                <a:gd name="T11" fmla="*/ 13 h 47"/>
                <a:gd name="T12" fmla="*/ 26 w 53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7">
                  <a:moveTo>
                    <a:pt x="26" y="0"/>
                  </a:moveTo>
                  <a:cubicBezTo>
                    <a:pt x="23" y="0"/>
                    <a:pt x="19" y="1"/>
                    <a:pt x="15" y="3"/>
                  </a:cubicBezTo>
                  <a:cubicBezTo>
                    <a:pt x="4" y="9"/>
                    <a:pt x="0" y="23"/>
                    <a:pt x="6" y="34"/>
                  </a:cubicBezTo>
                  <a:cubicBezTo>
                    <a:pt x="10" y="42"/>
                    <a:pt x="18" y="47"/>
                    <a:pt x="26" y="47"/>
                  </a:cubicBezTo>
                  <a:cubicBezTo>
                    <a:pt x="30" y="47"/>
                    <a:pt x="34" y="46"/>
                    <a:pt x="37" y="44"/>
                  </a:cubicBezTo>
                  <a:cubicBezTo>
                    <a:pt x="49" y="38"/>
                    <a:pt x="53" y="24"/>
                    <a:pt x="47" y="13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6"/>
            <p:cNvSpPr>
              <a:spLocks/>
            </p:cNvSpPr>
            <p:nvPr/>
          </p:nvSpPr>
          <p:spPr bwMode="auto">
            <a:xfrm rot="4042629">
              <a:off x="339816" y="4702501"/>
              <a:ext cx="79315" cy="69162"/>
            </a:xfrm>
            <a:custGeom>
              <a:avLst/>
              <a:gdLst>
                <a:gd name="T0" fmla="*/ 26 w 53"/>
                <a:gd name="T1" fmla="*/ 0 h 46"/>
                <a:gd name="T2" fmla="*/ 15 w 53"/>
                <a:gd name="T3" fmla="*/ 2 h 46"/>
                <a:gd name="T4" fmla="*/ 6 w 53"/>
                <a:gd name="T5" fmla="*/ 34 h 46"/>
                <a:gd name="T6" fmla="*/ 26 w 53"/>
                <a:gd name="T7" fmla="*/ 46 h 46"/>
                <a:gd name="T8" fmla="*/ 37 w 53"/>
                <a:gd name="T9" fmla="*/ 44 h 46"/>
                <a:gd name="T10" fmla="*/ 47 w 53"/>
                <a:gd name="T11" fmla="*/ 12 h 46"/>
                <a:gd name="T12" fmla="*/ 26 w 53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6">
                  <a:moveTo>
                    <a:pt x="26" y="0"/>
                  </a:moveTo>
                  <a:cubicBezTo>
                    <a:pt x="23" y="0"/>
                    <a:pt x="19" y="1"/>
                    <a:pt x="15" y="2"/>
                  </a:cubicBezTo>
                  <a:cubicBezTo>
                    <a:pt x="4" y="8"/>
                    <a:pt x="0" y="23"/>
                    <a:pt x="6" y="34"/>
                  </a:cubicBezTo>
                  <a:cubicBezTo>
                    <a:pt x="10" y="42"/>
                    <a:pt x="18" y="46"/>
                    <a:pt x="26" y="46"/>
                  </a:cubicBezTo>
                  <a:cubicBezTo>
                    <a:pt x="30" y="46"/>
                    <a:pt x="34" y="46"/>
                    <a:pt x="37" y="44"/>
                  </a:cubicBezTo>
                  <a:cubicBezTo>
                    <a:pt x="49" y="38"/>
                    <a:pt x="53" y="24"/>
                    <a:pt x="47" y="12"/>
                  </a:cubicBezTo>
                  <a:cubicBezTo>
                    <a:pt x="43" y="4"/>
                    <a:pt x="35" y="0"/>
                    <a:pt x="2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椭圆 56"/>
          <p:cNvSpPr/>
          <p:nvPr/>
        </p:nvSpPr>
        <p:spPr bwMode="auto">
          <a:xfrm>
            <a:off x="8936131" y="2664601"/>
            <a:ext cx="1570182" cy="157018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552764" y="4682725"/>
            <a:ext cx="1530542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latin typeface="+mn-ea"/>
              </a:rPr>
              <a:t>Face Detection</a:t>
            </a:r>
            <a:endParaRPr lang="zh-CN" altLang="en-US" sz="1200" dirty="0"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952190" y="4717301"/>
            <a:ext cx="3114804" cy="29411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 smtClean="0">
                <a:latin typeface="+mn-ea"/>
              </a:rPr>
              <a:t>Face </a:t>
            </a:r>
            <a:r>
              <a:rPr lang="en-US" altLang="zh-CN" sz="1200" dirty="0" err="1" smtClean="0">
                <a:latin typeface="+mn-ea"/>
              </a:rPr>
              <a:t>Recognation</a:t>
            </a:r>
            <a:endParaRPr lang="zh-CN" altLang="en-US" sz="1200" dirty="0"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256659" y="4717301"/>
            <a:ext cx="3114804" cy="29411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 smtClean="0">
                <a:latin typeface="+mn-ea"/>
              </a:rPr>
              <a:t>Entrance Guard system</a:t>
            </a:r>
            <a:endParaRPr lang="zh-CN" altLang="en-US" sz="1200" dirty="0">
              <a:latin typeface="+mn-ea"/>
            </a:endParaRPr>
          </a:p>
        </p:txBody>
      </p:sp>
      <p:sp>
        <p:nvSpPr>
          <p:cNvPr id="62" name="任意多边形 61"/>
          <p:cNvSpPr/>
          <p:nvPr/>
        </p:nvSpPr>
        <p:spPr bwMode="auto">
          <a:xfrm>
            <a:off x="2445333" y="2662052"/>
            <a:ext cx="1570182" cy="1570182"/>
          </a:xfrm>
          <a:custGeom>
            <a:avLst/>
            <a:gdLst>
              <a:gd name="connsiteX0" fmla="*/ 863600 w 1727200"/>
              <a:gd name="connsiteY0" fmla="*/ 0 h 1727200"/>
              <a:gd name="connsiteX1" fmla="*/ 1727200 w 1727200"/>
              <a:gd name="connsiteY1" fmla="*/ 863600 h 1727200"/>
              <a:gd name="connsiteX2" fmla="*/ 863600 w 1727200"/>
              <a:gd name="connsiteY2" fmla="*/ 1727200 h 1727200"/>
              <a:gd name="connsiteX3" fmla="*/ 0 w 1727200"/>
              <a:gd name="connsiteY3" fmla="*/ 863600 h 1727200"/>
              <a:gd name="connsiteX4" fmla="*/ 863600 w 1727200"/>
              <a:gd name="connsiteY4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200" h="1727200">
                <a:moveTo>
                  <a:pt x="863600" y="0"/>
                </a:moveTo>
                <a:cubicBezTo>
                  <a:pt x="1340553" y="0"/>
                  <a:pt x="1727200" y="386647"/>
                  <a:pt x="1727200" y="863600"/>
                </a:cubicBezTo>
                <a:cubicBezTo>
                  <a:pt x="1727200" y="1340553"/>
                  <a:pt x="1340553" y="1727200"/>
                  <a:pt x="863600" y="1727200"/>
                </a:cubicBezTo>
                <a:cubicBezTo>
                  <a:pt x="386647" y="1727200"/>
                  <a:pt x="0" y="1340553"/>
                  <a:pt x="0" y="863600"/>
                </a:cubicBezTo>
                <a:cubicBezTo>
                  <a:pt x="0" y="386647"/>
                  <a:pt x="386647" y="0"/>
                  <a:pt x="86360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 bwMode="auto">
          <a:xfrm>
            <a:off x="5726593" y="2662052"/>
            <a:ext cx="1570182" cy="1570182"/>
          </a:xfrm>
          <a:custGeom>
            <a:avLst/>
            <a:gdLst>
              <a:gd name="connsiteX0" fmla="*/ 863600 w 1727200"/>
              <a:gd name="connsiteY0" fmla="*/ 0 h 1727200"/>
              <a:gd name="connsiteX1" fmla="*/ 1727200 w 1727200"/>
              <a:gd name="connsiteY1" fmla="*/ 863600 h 1727200"/>
              <a:gd name="connsiteX2" fmla="*/ 863600 w 1727200"/>
              <a:gd name="connsiteY2" fmla="*/ 1727200 h 1727200"/>
              <a:gd name="connsiteX3" fmla="*/ 0 w 1727200"/>
              <a:gd name="connsiteY3" fmla="*/ 863600 h 1727200"/>
              <a:gd name="connsiteX4" fmla="*/ 863600 w 1727200"/>
              <a:gd name="connsiteY4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200" h="1727200">
                <a:moveTo>
                  <a:pt x="863600" y="0"/>
                </a:moveTo>
                <a:cubicBezTo>
                  <a:pt x="1340553" y="0"/>
                  <a:pt x="1727200" y="386647"/>
                  <a:pt x="1727200" y="863600"/>
                </a:cubicBezTo>
                <a:cubicBezTo>
                  <a:pt x="1727200" y="1340553"/>
                  <a:pt x="1340553" y="1727200"/>
                  <a:pt x="863600" y="1727200"/>
                </a:cubicBezTo>
                <a:cubicBezTo>
                  <a:pt x="386647" y="1727200"/>
                  <a:pt x="0" y="1340553"/>
                  <a:pt x="0" y="863600"/>
                </a:cubicBezTo>
                <a:cubicBezTo>
                  <a:pt x="0" y="386647"/>
                  <a:pt x="386647" y="0"/>
                  <a:pt x="86360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加号 65"/>
          <p:cNvSpPr/>
          <p:nvPr/>
        </p:nvSpPr>
        <p:spPr>
          <a:xfrm>
            <a:off x="4598949" y="3175038"/>
            <a:ext cx="544210" cy="544210"/>
          </a:xfrm>
          <a:prstGeom prst="mathPlus">
            <a:avLst>
              <a:gd name="adj1" fmla="val 1297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于号 66"/>
          <p:cNvSpPr/>
          <p:nvPr/>
        </p:nvSpPr>
        <p:spPr>
          <a:xfrm>
            <a:off x="7902102" y="3232792"/>
            <a:ext cx="428703" cy="428703"/>
          </a:xfrm>
          <a:prstGeom prst="mathEqual">
            <a:avLst>
              <a:gd name="adj1" fmla="val 15469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9265009" y="3562933"/>
            <a:ext cx="912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Guard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718106" y="3562933"/>
            <a:ext cx="1024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MTCNN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724450" y="3562933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Sphere-face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6" name="Freeform 189"/>
          <p:cNvSpPr>
            <a:spLocks noEditPoints="1"/>
          </p:cNvSpPr>
          <p:nvPr/>
        </p:nvSpPr>
        <p:spPr bwMode="auto">
          <a:xfrm rot="4042629">
            <a:off x="-2062425" y="3633050"/>
            <a:ext cx="6723315" cy="5178907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1">
              <a:alpha val="79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hierarchy-levels_22588"/>
          <p:cNvSpPr>
            <a:spLocks noChangeAspect="1"/>
          </p:cNvSpPr>
          <p:nvPr/>
        </p:nvSpPr>
        <p:spPr bwMode="auto">
          <a:xfrm>
            <a:off x="2907895" y="2914728"/>
            <a:ext cx="609685" cy="578143"/>
          </a:xfrm>
          <a:custGeom>
            <a:avLst/>
            <a:gdLst>
              <a:gd name="T0" fmla="*/ 2109 w 2697"/>
              <a:gd name="T1" fmla="*/ 1504 h 2561"/>
              <a:gd name="T2" fmla="*/ 2031 w 2697"/>
              <a:gd name="T3" fmla="*/ 1048 h 2561"/>
              <a:gd name="T4" fmla="*/ 1477 w 2697"/>
              <a:gd name="T5" fmla="*/ 382 h 2561"/>
              <a:gd name="T6" fmla="*/ 1296 w 2697"/>
              <a:gd name="T7" fmla="*/ 0 h 2561"/>
              <a:gd name="T8" fmla="*/ 1131 w 2697"/>
              <a:gd name="T9" fmla="*/ 401 h 2561"/>
              <a:gd name="T10" fmla="*/ 665 w 2697"/>
              <a:gd name="T11" fmla="*/ 1048 h 2561"/>
              <a:gd name="T12" fmla="*/ 592 w 2697"/>
              <a:gd name="T13" fmla="*/ 1505 h 2561"/>
              <a:gd name="T14" fmla="*/ 235 w 2697"/>
              <a:gd name="T15" fmla="*/ 2073 h 2561"/>
              <a:gd name="T16" fmla="*/ 235 w 2697"/>
              <a:gd name="T17" fmla="*/ 2542 h 2561"/>
              <a:gd name="T18" fmla="*/ 322 w 2697"/>
              <a:gd name="T19" fmla="*/ 2090 h 2561"/>
              <a:gd name="T20" fmla="*/ 1022 w 2697"/>
              <a:gd name="T21" fmla="*/ 2105 h 2561"/>
              <a:gd name="T22" fmla="*/ 1097 w 2697"/>
              <a:gd name="T23" fmla="*/ 2561 h 2561"/>
              <a:gd name="T24" fmla="*/ 1104 w 2697"/>
              <a:gd name="T25" fmla="*/ 2092 h 2561"/>
              <a:gd name="T26" fmla="*/ 900 w 2697"/>
              <a:gd name="T27" fmla="*/ 1283 h 2561"/>
              <a:gd name="T28" fmla="*/ 1193 w 2697"/>
              <a:gd name="T29" fmla="*/ 444 h 2561"/>
              <a:gd name="T30" fmla="*/ 1420 w 2697"/>
              <a:gd name="T31" fmla="*/ 433 h 2561"/>
              <a:gd name="T32" fmla="*/ 1796 w 2697"/>
              <a:gd name="T33" fmla="*/ 1283 h 2561"/>
              <a:gd name="T34" fmla="*/ 1609 w 2697"/>
              <a:gd name="T35" fmla="*/ 2074 h 2561"/>
              <a:gd name="T36" fmla="*/ 1365 w 2697"/>
              <a:gd name="T37" fmla="*/ 2307 h 2561"/>
              <a:gd name="T38" fmla="*/ 1835 w 2697"/>
              <a:gd name="T39" fmla="*/ 2307 h 2561"/>
              <a:gd name="T40" fmla="*/ 2033 w 2697"/>
              <a:gd name="T41" fmla="*/ 1526 h 2561"/>
              <a:gd name="T42" fmla="*/ 2227 w 2697"/>
              <a:gd name="T43" fmla="*/ 2326 h 2561"/>
              <a:gd name="T44" fmla="*/ 2697 w 2697"/>
              <a:gd name="T45" fmla="*/ 2326 h 2561"/>
              <a:gd name="T46" fmla="*/ 394 w 2697"/>
              <a:gd name="T47" fmla="*/ 2307 h 2561"/>
              <a:gd name="T48" fmla="*/ 76 w 2697"/>
              <a:gd name="T49" fmla="*/ 2307 h 2561"/>
              <a:gd name="T50" fmla="*/ 394 w 2697"/>
              <a:gd name="T51" fmla="*/ 2307 h 2561"/>
              <a:gd name="T52" fmla="*/ 1096 w 2697"/>
              <a:gd name="T53" fmla="*/ 2485 h 2561"/>
              <a:gd name="T54" fmla="*/ 1096 w 2697"/>
              <a:gd name="T55" fmla="*/ 2168 h 2561"/>
              <a:gd name="T56" fmla="*/ 665 w 2697"/>
              <a:gd name="T57" fmla="*/ 1442 h 2561"/>
              <a:gd name="T58" fmla="*/ 665 w 2697"/>
              <a:gd name="T59" fmla="*/ 1124 h 2561"/>
              <a:gd name="T60" fmla="*/ 665 w 2697"/>
              <a:gd name="T61" fmla="*/ 1442 h 2561"/>
              <a:gd name="T62" fmla="*/ 1600 w 2697"/>
              <a:gd name="T63" fmla="*/ 2466 h 2561"/>
              <a:gd name="T64" fmla="*/ 1600 w 2697"/>
              <a:gd name="T65" fmla="*/ 2149 h 2561"/>
              <a:gd name="T66" fmla="*/ 1138 w 2697"/>
              <a:gd name="T67" fmla="*/ 234 h 2561"/>
              <a:gd name="T68" fmla="*/ 1455 w 2697"/>
              <a:gd name="T69" fmla="*/ 234 h 2561"/>
              <a:gd name="T70" fmla="*/ 1138 w 2697"/>
              <a:gd name="T71" fmla="*/ 234 h 2561"/>
              <a:gd name="T72" fmla="*/ 2031 w 2697"/>
              <a:gd name="T73" fmla="*/ 1124 h 2561"/>
              <a:gd name="T74" fmla="*/ 2031 w 2697"/>
              <a:gd name="T75" fmla="*/ 1442 h 2561"/>
              <a:gd name="T76" fmla="*/ 2462 w 2697"/>
              <a:gd name="T77" fmla="*/ 2485 h 2561"/>
              <a:gd name="T78" fmla="*/ 2462 w 2697"/>
              <a:gd name="T79" fmla="*/ 2168 h 2561"/>
              <a:gd name="T80" fmla="*/ 2462 w 2697"/>
              <a:gd name="T81" fmla="*/ 2485 h 2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97" h="2561">
                <a:moveTo>
                  <a:pt x="2469" y="2092"/>
                </a:moveTo>
                <a:lnTo>
                  <a:pt x="2109" y="1504"/>
                </a:lnTo>
                <a:cubicBezTo>
                  <a:pt x="2200" y="1472"/>
                  <a:pt x="2266" y="1385"/>
                  <a:pt x="2266" y="1283"/>
                </a:cubicBezTo>
                <a:cubicBezTo>
                  <a:pt x="2266" y="1154"/>
                  <a:pt x="2160" y="1048"/>
                  <a:pt x="2031" y="1048"/>
                </a:cubicBezTo>
                <a:cubicBezTo>
                  <a:pt x="1991" y="1048"/>
                  <a:pt x="1955" y="1059"/>
                  <a:pt x="1922" y="1076"/>
                </a:cubicBezTo>
                <a:lnTo>
                  <a:pt x="1477" y="382"/>
                </a:lnTo>
                <a:cubicBezTo>
                  <a:pt x="1510" y="342"/>
                  <a:pt x="1531" y="291"/>
                  <a:pt x="1531" y="234"/>
                </a:cubicBezTo>
                <a:cubicBezTo>
                  <a:pt x="1531" y="105"/>
                  <a:pt x="1426" y="0"/>
                  <a:pt x="1296" y="0"/>
                </a:cubicBezTo>
                <a:cubicBezTo>
                  <a:pt x="1167" y="0"/>
                  <a:pt x="1062" y="105"/>
                  <a:pt x="1062" y="234"/>
                </a:cubicBezTo>
                <a:cubicBezTo>
                  <a:pt x="1062" y="299"/>
                  <a:pt x="1088" y="358"/>
                  <a:pt x="1131" y="401"/>
                </a:cubicBezTo>
                <a:lnTo>
                  <a:pt x="713" y="1053"/>
                </a:lnTo>
                <a:cubicBezTo>
                  <a:pt x="698" y="1050"/>
                  <a:pt x="682" y="1048"/>
                  <a:pt x="665" y="1048"/>
                </a:cubicBezTo>
                <a:cubicBezTo>
                  <a:pt x="536" y="1048"/>
                  <a:pt x="431" y="1154"/>
                  <a:pt x="431" y="1283"/>
                </a:cubicBezTo>
                <a:cubicBezTo>
                  <a:pt x="431" y="1387"/>
                  <a:pt x="499" y="1474"/>
                  <a:pt x="592" y="1505"/>
                </a:cubicBezTo>
                <a:lnTo>
                  <a:pt x="244" y="2074"/>
                </a:lnTo>
                <a:cubicBezTo>
                  <a:pt x="241" y="2073"/>
                  <a:pt x="238" y="2073"/>
                  <a:pt x="235" y="2073"/>
                </a:cubicBezTo>
                <a:cubicBezTo>
                  <a:pt x="105" y="2073"/>
                  <a:pt x="0" y="2178"/>
                  <a:pt x="0" y="2307"/>
                </a:cubicBezTo>
                <a:cubicBezTo>
                  <a:pt x="0" y="2437"/>
                  <a:pt x="105" y="2542"/>
                  <a:pt x="235" y="2542"/>
                </a:cubicBezTo>
                <a:cubicBezTo>
                  <a:pt x="364" y="2542"/>
                  <a:pt x="470" y="2437"/>
                  <a:pt x="470" y="2307"/>
                </a:cubicBezTo>
                <a:cubicBezTo>
                  <a:pt x="470" y="2209"/>
                  <a:pt x="409" y="2125"/>
                  <a:pt x="322" y="2090"/>
                </a:cubicBezTo>
                <a:lnTo>
                  <a:pt x="668" y="1526"/>
                </a:lnTo>
                <a:lnTo>
                  <a:pt x="1022" y="2105"/>
                </a:lnTo>
                <a:cubicBezTo>
                  <a:pt x="929" y="2136"/>
                  <a:pt x="862" y="2223"/>
                  <a:pt x="862" y="2326"/>
                </a:cubicBezTo>
                <a:cubicBezTo>
                  <a:pt x="862" y="2456"/>
                  <a:pt x="967" y="2561"/>
                  <a:pt x="1097" y="2561"/>
                </a:cubicBezTo>
                <a:cubicBezTo>
                  <a:pt x="1226" y="2561"/>
                  <a:pt x="1331" y="2456"/>
                  <a:pt x="1331" y="2326"/>
                </a:cubicBezTo>
                <a:cubicBezTo>
                  <a:pt x="1331" y="2199"/>
                  <a:pt x="1230" y="2096"/>
                  <a:pt x="1104" y="2092"/>
                </a:cubicBezTo>
                <a:lnTo>
                  <a:pt x="743" y="1504"/>
                </a:lnTo>
                <a:cubicBezTo>
                  <a:pt x="834" y="1472"/>
                  <a:pt x="900" y="1385"/>
                  <a:pt x="900" y="1283"/>
                </a:cubicBezTo>
                <a:cubicBezTo>
                  <a:pt x="900" y="1198"/>
                  <a:pt x="853" y="1123"/>
                  <a:pt x="785" y="1082"/>
                </a:cubicBezTo>
                <a:lnTo>
                  <a:pt x="1193" y="444"/>
                </a:lnTo>
                <a:cubicBezTo>
                  <a:pt x="1225" y="460"/>
                  <a:pt x="1259" y="469"/>
                  <a:pt x="1296" y="469"/>
                </a:cubicBezTo>
                <a:cubicBezTo>
                  <a:pt x="1342" y="469"/>
                  <a:pt x="1384" y="456"/>
                  <a:pt x="1420" y="433"/>
                </a:cubicBezTo>
                <a:lnTo>
                  <a:pt x="1861" y="1122"/>
                </a:lnTo>
                <a:cubicBezTo>
                  <a:pt x="1821" y="1164"/>
                  <a:pt x="1796" y="1221"/>
                  <a:pt x="1796" y="1283"/>
                </a:cubicBezTo>
                <a:cubicBezTo>
                  <a:pt x="1796" y="1387"/>
                  <a:pt x="1864" y="1474"/>
                  <a:pt x="1957" y="1505"/>
                </a:cubicBezTo>
                <a:lnTo>
                  <a:pt x="1609" y="2074"/>
                </a:lnTo>
                <a:cubicBezTo>
                  <a:pt x="1606" y="2073"/>
                  <a:pt x="1603" y="2073"/>
                  <a:pt x="1600" y="2073"/>
                </a:cubicBezTo>
                <a:cubicBezTo>
                  <a:pt x="1471" y="2073"/>
                  <a:pt x="1365" y="2178"/>
                  <a:pt x="1365" y="2307"/>
                </a:cubicBezTo>
                <a:cubicBezTo>
                  <a:pt x="1365" y="2437"/>
                  <a:pt x="1471" y="2542"/>
                  <a:pt x="1600" y="2542"/>
                </a:cubicBezTo>
                <a:cubicBezTo>
                  <a:pt x="1730" y="2542"/>
                  <a:pt x="1835" y="2437"/>
                  <a:pt x="1835" y="2307"/>
                </a:cubicBezTo>
                <a:cubicBezTo>
                  <a:pt x="1835" y="2209"/>
                  <a:pt x="1774" y="2125"/>
                  <a:pt x="1688" y="2090"/>
                </a:cubicBezTo>
                <a:lnTo>
                  <a:pt x="2033" y="1526"/>
                </a:lnTo>
                <a:lnTo>
                  <a:pt x="2388" y="2105"/>
                </a:lnTo>
                <a:cubicBezTo>
                  <a:pt x="2295" y="2136"/>
                  <a:pt x="2227" y="2223"/>
                  <a:pt x="2227" y="2326"/>
                </a:cubicBezTo>
                <a:cubicBezTo>
                  <a:pt x="2227" y="2456"/>
                  <a:pt x="2333" y="2561"/>
                  <a:pt x="2462" y="2561"/>
                </a:cubicBezTo>
                <a:cubicBezTo>
                  <a:pt x="2592" y="2561"/>
                  <a:pt x="2697" y="2456"/>
                  <a:pt x="2697" y="2326"/>
                </a:cubicBezTo>
                <a:cubicBezTo>
                  <a:pt x="2697" y="2199"/>
                  <a:pt x="2595" y="2096"/>
                  <a:pt x="2469" y="2092"/>
                </a:cubicBezTo>
                <a:close/>
                <a:moveTo>
                  <a:pt x="394" y="2307"/>
                </a:moveTo>
                <a:cubicBezTo>
                  <a:pt x="394" y="2395"/>
                  <a:pt x="322" y="2466"/>
                  <a:pt x="235" y="2466"/>
                </a:cubicBezTo>
                <a:cubicBezTo>
                  <a:pt x="147" y="2466"/>
                  <a:pt x="76" y="2395"/>
                  <a:pt x="76" y="2307"/>
                </a:cubicBezTo>
                <a:cubicBezTo>
                  <a:pt x="76" y="2220"/>
                  <a:pt x="147" y="2149"/>
                  <a:pt x="235" y="2149"/>
                </a:cubicBezTo>
                <a:cubicBezTo>
                  <a:pt x="322" y="2149"/>
                  <a:pt x="394" y="2220"/>
                  <a:pt x="394" y="2307"/>
                </a:cubicBezTo>
                <a:close/>
                <a:moveTo>
                  <a:pt x="1255" y="2327"/>
                </a:moveTo>
                <a:cubicBezTo>
                  <a:pt x="1255" y="2414"/>
                  <a:pt x="1184" y="2485"/>
                  <a:pt x="1096" y="2485"/>
                </a:cubicBezTo>
                <a:cubicBezTo>
                  <a:pt x="1009" y="2485"/>
                  <a:pt x="938" y="2414"/>
                  <a:pt x="938" y="2327"/>
                </a:cubicBezTo>
                <a:cubicBezTo>
                  <a:pt x="938" y="2239"/>
                  <a:pt x="1009" y="2168"/>
                  <a:pt x="1096" y="2168"/>
                </a:cubicBezTo>
                <a:cubicBezTo>
                  <a:pt x="1184" y="2168"/>
                  <a:pt x="1255" y="2239"/>
                  <a:pt x="1255" y="2327"/>
                </a:cubicBezTo>
                <a:close/>
                <a:moveTo>
                  <a:pt x="665" y="1442"/>
                </a:moveTo>
                <a:cubicBezTo>
                  <a:pt x="578" y="1442"/>
                  <a:pt x="506" y="1371"/>
                  <a:pt x="506" y="1283"/>
                </a:cubicBezTo>
                <a:cubicBezTo>
                  <a:pt x="506" y="1196"/>
                  <a:pt x="578" y="1124"/>
                  <a:pt x="665" y="1124"/>
                </a:cubicBezTo>
                <a:cubicBezTo>
                  <a:pt x="753" y="1124"/>
                  <a:pt x="824" y="1196"/>
                  <a:pt x="824" y="1283"/>
                </a:cubicBezTo>
                <a:cubicBezTo>
                  <a:pt x="824" y="1371"/>
                  <a:pt x="753" y="1442"/>
                  <a:pt x="665" y="1442"/>
                </a:cubicBezTo>
                <a:close/>
                <a:moveTo>
                  <a:pt x="1759" y="2307"/>
                </a:moveTo>
                <a:cubicBezTo>
                  <a:pt x="1759" y="2395"/>
                  <a:pt x="1688" y="2466"/>
                  <a:pt x="1600" y="2466"/>
                </a:cubicBezTo>
                <a:cubicBezTo>
                  <a:pt x="1513" y="2466"/>
                  <a:pt x="1442" y="2395"/>
                  <a:pt x="1442" y="2307"/>
                </a:cubicBezTo>
                <a:cubicBezTo>
                  <a:pt x="1442" y="2220"/>
                  <a:pt x="1513" y="2149"/>
                  <a:pt x="1600" y="2149"/>
                </a:cubicBezTo>
                <a:cubicBezTo>
                  <a:pt x="1688" y="2149"/>
                  <a:pt x="1759" y="2220"/>
                  <a:pt x="1759" y="2307"/>
                </a:cubicBezTo>
                <a:close/>
                <a:moveTo>
                  <a:pt x="1138" y="234"/>
                </a:moveTo>
                <a:cubicBezTo>
                  <a:pt x="1138" y="147"/>
                  <a:pt x="1209" y="76"/>
                  <a:pt x="1296" y="76"/>
                </a:cubicBezTo>
                <a:cubicBezTo>
                  <a:pt x="1384" y="76"/>
                  <a:pt x="1455" y="147"/>
                  <a:pt x="1455" y="234"/>
                </a:cubicBezTo>
                <a:cubicBezTo>
                  <a:pt x="1455" y="322"/>
                  <a:pt x="1384" y="393"/>
                  <a:pt x="1296" y="393"/>
                </a:cubicBezTo>
                <a:cubicBezTo>
                  <a:pt x="1209" y="393"/>
                  <a:pt x="1138" y="322"/>
                  <a:pt x="1138" y="234"/>
                </a:cubicBezTo>
                <a:close/>
                <a:moveTo>
                  <a:pt x="1872" y="1283"/>
                </a:moveTo>
                <a:cubicBezTo>
                  <a:pt x="1872" y="1196"/>
                  <a:pt x="1943" y="1124"/>
                  <a:pt x="2031" y="1124"/>
                </a:cubicBezTo>
                <a:cubicBezTo>
                  <a:pt x="2118" y="1124"/>
                  <a:pt x="2190" y="1196"/>
                  <a:pt x="2190" y="1283"/>
                </a:cubicBezTo>
                <a:cubicBezTo>
                  <a:pt x="2190" y="1371"/>
                  <a:pt x="2118" y="1442"/>
                  <a:pt x="2031" y="1442"/>
                </a:cubicBezTo>
                <a:cubicBezTo>
                  <a:pt x="1943" y="1442"/>
                  <a:pt x="1872" y="1371"/>
                  <a:pt x="1872" y="1283"/>
                </a:cubicBezTo>
                <a:close/>
                <a:moveTo>
                  <a:pt x="2462" y="2485"/>
                </a:moveTo>
                <a:cubicBezTo>
                  <a:pt x="2374" y="2485"/>
                  <a:pt x="2303" y="2414"/>
                  <a:pt x="2303" y="2327"/>
                </a:cubicBezTo>
                <a:cubicBezTo>
                  <a:pt x="2303" y="2239"/>
                  <a:pt x="2374" y="2168"/>
                  <a:pt x="2462" y="2168"/>
                </a:cubicBezTo>
                <a:cubicBezTo>
                  <a:pt x="2550" y="2168"/>
                  <a:pt x="2621" y="2239"/>
                  <a:pt x="2621" y="2327"/>
                </a:cubicBezTo>
                <a:cubicBezTo>
                  <a:pt x="2621" y="2414"/>
                  <a:pt x="2550" y="2485"/>
                  <a:pt x="2462" y="248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>
        <p:nvSpPr>
          <p:cNvPr id="77" name="Freeform 48"/>
          <p:cNvSpPr>
            <a:spLocks noEditPoints="1"/>
          </p:cNvSpPr>
          <p:nvPr/>
        </p:nvSpPr>
        <p:spPr bwMode="auto">
          <a:xfrm>
            <a:off x="6294922" y="3033112"/>
            <a:ext cx="459703" cy="459703"/>
          </a:xfrm>
          <a:custGeom>
            <a:avLst/>
            <a:gdLst>
              <a:gd name="T0" fmla="*/ 203 w 385"/>
              <a:gd name="T1" fmla="*/ 166 h 385"/>
              <a:gd name="T2" fmla="*/ 211 w 385"/>
              <a:gd name="T3" fmla="*/ 170 h 385"/>
              <a:gd name="T4" fmla="*/ 213 w 385"/>
              <a:gd name="T5" fmla="*/ 172 h 385"/>
              <a:gd name="T6" fmla="*/ 219 w 385"/>
              <a:gd name="T7" fmla="*/ 184 h 385"/>
              <a:gd name="T8" fmla="*/ 219 w 385"/>
              <a:gd name="T9" fmla="*/ 200 h 385"/>
              <a:gd name="T10" fmla="*/ 209 w 385"/>
              <a:gd name="T11" fmla="*/ 214 h 385"/>
              <a:gd name="T12" fmla="*/ 193 w 385"/>
              <a:gd name="T13" fmla="*/ 220 h 385"/>
              <a:gd name="T14" fmla="*/ 178 w 385"/>
              <a:gd name="T15" fmla="*/ 216 h 385"/>
              <a:gd name="T16" fmla="*/ 172 w 385"/>
              <a:gd name="T17" fmla="*/ 212 h 385"/>
              <a:gd name="T18" fmla="*/ 168 w 385"/>
              <a:gd name="T19" fmla="*/ 206 h 385"/>
              <a:gd name="T20" fmla="*/ 104 w 385"/>
              <a:gd name="T21" fmla="*/ 104 h 385"/>
              <a:gd name="T22" fmla="*/ 201 w 385"/>
              <a:gd name="T23" fmla="*/ 0 h 385"/>
              <a:gd name="T24" fmla="*/ 243 w 385"/>
              <a:gd name="T25" fmla="*/ 6 h 385"/>
              <a:gd name="T26" fmla="*/ 315 w 385"/>
              <a:gd name="T27" fmla="*/ 46 h 385"/>
              <a:gd name="T28" fmla="*/ 365 w 385"/>
              <a:gd name="T29" fmla="*/ 110 h 385"/>
              <a:gd name="T30" fmla="*/ 385 w 385"/>
              <a:gd name="T31" fmla="*/ 192 h 385"/>
              <a:gd name="T32" fmla="*/ 365 w 385"/>
              <a:gd name="T33" fmla="*/ 276 h 385"/>
              <a:gd name="T34" fmla="*/ 313 w 385"/>
              <a:gd name="T35" fmla="*/ 343 h 385"/>
              <a:gd name="T36" fmla="*/ 237 w 385"/>
              <a:gd name="T37" fmla="*/ 379 h 385"/>
              <a:gd name="T38" fmla="*/ 148 w 385"/>
              <a:gd name="T39" fmla="*/ 379 h 385"/>
              <a:gd name="T40" fmla="*/ 72 w 385"/>
              <a:gd name="T41" fmla="*/ 343 h 385"/>
              <a:gd name="T42" fmla="*/ 20 w 385"/>
              <a:gd name="T43" fmla="*/ 276 h 385"/>
              <a:gd name="T44" fmla="*/ 0 w 385"/>
              <a:gd name="T45" fmla="*/ 192 h 385"/>
              <a:gd name="T46" fmla="*/ 16 w 385"/>
              <a:gd name="T47" fmla="*/ 116 h 385"/>
              <a:gd name="T48" fmla="*/ 58 w 385"/>
              <a:gd name="T49" fmla="*/ 54 h 385"/>
              <a:gd name="T50" fmla="*/ 46 w 385"/>
              <a:gd name="T51" fmla="*/ 94 h 385"/>
              <a:gd name="T52" fmla="*/ 20 w 385"/>
              <a:gd name="T53" fmla="*/ 156 h 385"/>
              <a:gd name="T54" fmla="*/ 20 w 385"/>
              <a:gd name="T55" fmla="*/ 232 h 385"/>
              <a:gd name="T56" fmla="*/ 54 w 385"/>
              <a:gd name="T57" fmla="*/ 302 h 385"/>
              <a:gd name="T58" fmla="*/ 114 w 385"/>
              <a:gd name="T59" fmla="*/ 351 h 385"/>
              <a:gd name="T60" fmla="*/ 193 w 385"/>
              <a:gd name="T61" fmla="*/ 369 h 385"/>
              <a:gd name="T62" fmla="*/ 269 w 385"/>
              <a:gd name="T63" fmla="*/ 351 h 385"/>
              <a:gd name="T64" fmla="*/ 329 w 385"/>
              <a:gd name="T65" fmla="*/ 302 h 385"/>
              <a:gd name="T66" fmla="*/ 363 w 385"/>
              <a:gd name="T67" fmla="*/ 232 h 385"/>
              <a:gd name="T68" fmla="*/ 363 w 385"/>
              <a:gd name="T69" fmla="*/ 146 h 385"/>
              <a:gd name="T70" fmla="*/ 319 w 385"/>
              <a:gd name="T71" fmla="*/ 70 h 385"/>
              <a:gd name="T72" fmla="*/ 245 w 385"/>
              <a:gd name="T73" fmla="*/ 24 h 385"/>
              <a:gd name="T74" fmla="*/ 201 w 385"/>
              <a:gd name="T75" fmla="*/ 88 h 385"/>
              <a:gd name="T76" fmla="*/ 185 w 385"/>
              <a:gd name="T7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85" h="385">
                <a:moveTo>
                  <a:pt x="104" y="104"/>
                </a:moveTo>
                <a:lnTo>
                  <a:pt x="203" y="166"/>
                </a:lnTo>
                <a:lnTo>
                  <a:pt x="207" y="168"/>
                </a:lnTo>
                <a:lnTo>
                  <a:pt x="211" y="170"/>
                </a:lnTo>
                <a:lnTo>
                  <a:pt x="213" y="172"/>
                </a:lnTo>
                <a:lnTo>
                  <a:pt x="213" y="172"/>
                </a:lnTo>
                <a:lnTo>
                  <a:pt x="217" y="178"/>
                </a:lnTo>
                <a:lnTo>
                  <a:pt x="219" y="184"/>
                </a:lnTo>
                <a:lnTo>
                  <a:pt x="221" y="192"/>
                </a:lnTo>
                <a:lnTo>
                  <a:pt x="219" y="200"/>
                </a:lnTo>
                <a:lnTo>
                  <a:pt x="215" y="208"/>
                </a:lnTo>
                <a:lnTo>
                  <a:pt x="209" y="214"/>
                </a:lnTo>
                <a:lnTo>
                  <a:pt x="201" y="218"/>
                </a:lnTo>
                <a:lnTo>
                  <a:pt x="193" y="220"/>
                </a:lnTo>
                <a:lnTo>
                  <a:pt x="185" y="220"/>
                </a:lnTo>
                <a:lnTo>
                  <a:pt x="178" y="216"/>
                </a:lnTo>
                <a:lnTo>
                  <a:pt x="172" y="212"/>
                </a:lnTo>
                <a:lnTo>
                  <a:pt x="172" y="212"/>
                </a:lnTo>
                <a:lnTo>
                  <a:pt x="170" y="210"/>
                </a:lnTo>
                <a:lnTo>
                  <a:pt x="168" y="206"/>
                </a:lnTo>
                <a:lnTo>
                  <a:pt x="166" y="202"/>
                </a:lnTo>
                <a:lnTo>
                  <a:pt x="104" y="104"/>
                </a:lnTo>
                <a:close/>
                <a:moveTo>
                  <a:pt x="185" y="0"/>
                </a:moveTo>
                <a:lnTo>
                  <a:pt x="201" y="0"/>
                </a:lnTo>
                <a:lnTo>
                  <a:pt x="201" y="0"/>
                </a:lnTo>
                <a:lnTo>
                  <a:pt x="243" y="6"/>
                </a:lnTo>
                <a:lnTo>
                  <a:pt x="281" y="22"/>
                </a:lnTo>
                <a:lnTo>
                  <a:pt x="315" y="46"/>
                </a:lnTo>
                <a:lnTo>
                  <a:pt x="345" y="74"/>
                </a:lnTo>
                <a:lnTo>
                  <a:pt x="365" y="110"/>
                </a:lnTo>
                <a:lnTo>
                  <a:pt x="379" y="150"/>
                </a:lnTo>
                <a:lnTo>
                  <a:pt x="385" y="192"/>
                </a:lnTo>
                <a:lnTo>
                  <a:pt x="379" y="236"/>
                </a:lnTo>
                <a:lnTo>
                  <a:pt x="365" y="276"/>
                </a:lnTo>
                <a:lnTo>
                  <a:pt x="343" y="313"/>
                </a:lnTo>
                <a:lnTo>
                  <a:pt x="313" y="343"/>
                </a:lnTo>
                <a:lnTo>
                  <a:pt x="277" y="365"/>
                </a:lnTo>
                <a:lnTo>
                  <a:pt x="237" y="379"/>
                </a:lnTo>
                <a:lnTo>
                  <a:pt x="193" y="385"/>
                </a:lnTo>
                <a:lnTo>
                  <a:pt x="148" y="379"/>
                </a:lnTo>
                <a:lnTo>
                  <a:pt x="108" y="365"/>
                </a:lnTo>
                <a:lnTo>
                  <a:pt x="72" y="343"/>
                </a:lnTo>
                <a:lnTo>
                  <a:pt x="42" y="313"/>
                </a:lnTo>
                <a:lnTo>
                  <a:pt x="20" y="276"/>
                </a:lnTo>
                <a:lnTo>
                  <a:pt x="4" y="236"/>
                </a:lnTo>
                <a:lnTo>
                  <a:pt x="0" y="192"/>
                </a:lnTo>
                <a:lnTo>
                  <a:pt x="4" y="152"/>
                </a:lnTo>
                <a:lnTo>
                  <a:pt x="16" y="116"/>
                </a:lnTo>
                <a:lnTo>
                  <a:pt x="34" y="84"/>
                </a:lnTo>
                <a:lnTo>
                  <a:pt x="58" y="54"/>
                </a:lnTo>
                <a:lnTo>
                  <a:pt x="66" y="68"/>
                </a:lnTo>
                <a:lnTo>
                  <a:pt x="46" y="94"/>
                </a:lnTo>
                <a:lnTo>
                  <a:pt x="30" y="124"/>
                </a:lnTo>
                <a:lnTo>
                  <a:pt x="20" y="156"/>
                </a:lnTo>
                <a:lnTo>
                  <a:pt x="16" y="192"/>
                </a:lnTo>
                <a:lnTo>
                  <a:pt x="20" y="232"/>
                </a:lnTo>
                <a:lnTo>
                  <a:pt x="34" y="270"/>
                </a:lnTo>
                <a:lnTo>
                  <a:pt x="54" y="302"/>
                </a:lnTo>
                <a:lnTo>
                  <a:pt x="82" y="331"/>
                </a:lnTo>
                <a:lnTo>
                  <a:pt x="114" y="351"/>
                </a:lnTo>
                <a:lnTo>
                  <a:pt x="152" y="365"/>
                </a:lnTo>
                <a:lnTo>
                  <a:pt x="193" y="369"/>
                </a:lnTo>
                <a:lnTo>
                  <a:pt x="233" y="365"/>
                </a:lnTo>
                <a:lnTo>
                  <a:pt x="269" y="351"/>
                </a:lnTo>
                <a:lnTo>
                  <a:pt x="303" y="331"/>
                </a:lnTo>
                <a:lnTo>
                  <a:pt x="329" y="302"/>
                </a:lnTo>
                <a:lnTo>
                  <a:pt x="351" y="270"/>
                </a:lnTo>
                <a:lnTo>
                  <a:pt x="363" y="232"/>
                </a:lnTo>
                <a:lnTo>
                  <a:pt x="369" y="192"/>
                </a:lnTo>
                <a:lnTo>
                  <a:pt x="363" y="146"/>
                </a:lnTo>
                <a:lnTo>
                  <a:pt x="345" y="106"/>
                </a:lnTo>
                <a:lnTo>
                  <a:pt x="319" y="70"/>
                </a:lnTo>
                <a:lnTo>
                  <a:pt x="285" y="42"/>
                </a:lnTo>
                <a:lnTo>
                  <a:pt x="245" y="24"/>
                </a:lnTo>
                <a:lnTo>
                  <a:pt x="201" y="16"/>
                </a:lnTo>
                <a:lnTo>
                  <a:pt x="201" y="88"/>
                </a:lnTo>
                <a:lnTo>
                  <a:pt x="185" y="88"/>
                </a:lnTo>
                <a:lnTo>
                  <a:pt x="18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6" name="supermarket-entrance_58262"/>
          <p:cNvSpPr>
            <a:spLocks noChangeAspect="1"/>
          </p:cNvSpPr>
          <p:nvPr/>
        </p:nvSpPr>
        <p:spPr bwMode="auto">
          <a:xfrm>
            <a:off x="9492538" y="3074135"/>
            <a:ext cx="517124" cy="502810"/>
          </a:xfrm>
          <a:custGeom>
            <a:avLst/>
            <a:gdLst>
              <a:gd name="connsiteX0" fmla="*/ 518402 w 571959"/>
              <a:gd name="connsiteY0" fmla="*/ 221031 h 556128"/>
              <a:gd name="connsiteX1" fmla="*/ 518402 w 571959"/>
              <a:gd name="connsiteY1" fmla="*/ 445646 h 556128"/>
              <a:gd name="connsiteX2" fmla="*/ 461211 w 571959"/>
              <a:gd name="connsiteY2" fmla="*/ 502720 h 556128"/>
              <a:gd name="connsiteX3" fmla="*/ 405865 w 571959"/>
              <a:gd name="connsiteY3" fmla="*/ 502720 h 556128"/>
              <a:gd name="connsiteX4" fmla="*/ 349596 w 571959"/>
              <a:gd name="connsiteY4" fmla="*/ 445646 h 556128"/>
              <a:gd name="connsiteX5" fmla="*/ 349596 w 571959"/>
              <a:gd name="connsiteY5" fmla="*/ 389492 h 556128"/>
              <a:gd name="connsiteX6" fmla="*/ 223250 w 571959"/>
              <a:gd name="connsiteY6" fmla="*/ 221031 h 556128"/>
              <a:gd name="connsiteX7" fmla="*/ 223250 w 571959"/>
              <a:gd name="connsiteY7" fmla="*/ 445646 h 556128"/>
              <a:gd name="connsiteX8" fmla="*/ 166059 w 571959"/>
              <a:gd name="connsiteY8" fmla="*/ 502720 h 556128"/>
              <a:gd name="connsiteX9" fmla="*/ 111635 w 571959"/>
              <a:gd name="connsiteY9" fmla="*/ 502720 h 556128"/>
              <a:gd name="connsiteX10" fmla="*/ 54444 w 571959"/>
              <a:gd name="connsiteY10" fmla="*/ 445646 h 556128"/>
              <a:gd name="connsiteX11" fmla="*/ 54444 w 571959"/>
              <a:gd name="connsiteY11" fmla="*/ 389492 h 556128"/>
              <a:gd name="connsiteX12" fmla="*/ 518402 w 571959"/>
              <a:gd name="connsiteY12" fmla="*/ 163036 h 556128"/>
              <a:gd name="connsiteX13" fmla="*/ 518402 w 571959"/>
              <a:gd name="connsiteY13" fmla="*/ 194335 h 556128"/>
              <a:gd name="connsiteX14" fmla="*/ 349596 w 571959"/>
              <a:gd name="connsiteY14" fmla="*/ 361875 h 556128"/>
              <a:gd name="connsiteX15" fmla="*/ 349596 w 571959"/>
              <a:gd name="connsiteY15" fmla="*/ 331497 h 556128"/>
              <a:gd name="connsiteX16" fmla="*/ 223250 w 571959"/>
              <a:gd name="connsiteY16" fmla="*/ 163036 h 556128"/>
              <a:gd name="connsiteX17" fmla="*/ 223250 w 571959"/>
              <a:gd name="connsiteY17" fmla="*/ 194335 h 556128"/>
              <a:gd name="connsiteX18" fmla="*/ 54444 w 571959"/>
              <a:gd name="connsiteY18" fmla="*/ 361875 h 556128"/>
              <a:gd name="connsiteX19" fmla="*/ 54444 w 571959"/>
              <a:gd name="connsiteY19" fmla="*/ 331497 h 556128"/>
              <a:gd name="connsiteX20" fmla="*/ 405876 w 571959"/>
              <a:gd name="connsiteY20" fmla="*/ 130784 h 556128"/>
              <a:gd name="connsiteX21" fmla="*/ 466769 w 571959"/>
              <a:gd name="connsiteY21" fmla="*/ 130784 h 556128"/>
              <a:gd name="connsiteX22" fmla="*/ 349596 w 571959"/>
              <a:gd name="connsiteY22" fmla="*/ 247661 h 556128"/>
              <a:gd name="connsiteX23" fmla="*/ 349596 w 571959"/>
              <a:gd name="connsiteY23" fmla="*/ 187842 h 556128"/>
              <a:gd name="connsiteX24" fmla="*/ 405876 w 571959"/>
              <a:gd name="connsiteY24" fmla="*/ 130784 h 556128"/>
              <a:gd name="connsiteX25" fmla="*/ 111647 w 571959"/>
              <a:gd name="connsiteY25" fmla="*/ 130784 h 556128"/>
              <a:gd name="connsiteX26" fmla="*/ 171617 w 571959"/>
              <a:gd name="connsiteY26" fmla="*/ 130784 h 556128"/>
              <a:gd name="connsiteX27" fmla="*/ 54444 w 571959"/>
              <a:gd name="connsiteY27" fmla="*/ 247661 h 556128"/>
              <a:gd name="connsiteX28" fmla="*/ 54444 w 571959"/>
              <a:gd name="connsiteY28" fmla="*/ 187842 h 556128"/>
              <a:gd name="connsiteX29" fmla="*/ 111647 w 571959"/>
              <a:gd name="connsiteY29" fmla="*/ 130784 h 556128"/>
              <a:gd name="connsiteX30" fmla="*/ 402184 w 571959"/>
              <a:gd name="connsiteY30" fmla="*/ 116965 h 556128"/>
              <a:gd name="connsiteX31" fmla="*/ 334828 w 571959"/>
              <a:gd name="connsiteY31" fmla="*/ 184175 h 556128"/>
              <a:gd name="connsiteX32" fmla="*/ 334828 w 571959"/>
              <a:gd name="connsiteY32" fmla="*/ 449330 h 556128"/>
              <a:gd name="connsiteX33" fmla="*/ 402184 w 571959"/>
              <a:gd name="connsiteY33" fmla="*/ 516539 h 556128"/>
              <a:gd name="connsiteX34" fmla="*/ 464927 w 571959"/>
              <a:gd name="connsiteY34" fmla="*/ 516539 h 556128"/>
              <a:gd name="connsiteX35" fmla="*/ 532283 w 571959"/>
              <a:gd name="connsiteY35" fmla="*/ 449330 h 556128"/>
              <a:gd name="connsiteX36" fmla="*/ 532283 w 571959"/>
              <a:gd name="connsiteY36" fmla="*/ 184175 h 556128"/>
              <a:gd name="connsiteX37" fmla="*/ 464927 w 571959"/>
              <a:gd name="connsiteY37" fmla="*/ 116965 h 556128"/>
              <a:gd name="connsiteX38" fmla="*/ 106975 w 571959"/>
              <a:gd name="connsiteY38" fmla="*/ 116965 h 556128"/>
              <a:gd name="connsiteX39" fmla="*/ 40577 w 571959"/>
              <a:gd name="connsiteY39" fmla="*/ 184175 h 556128"/>
              <a:gd name="connsiteX40" fmla="*/ 40577 w 571959"/>
              <a:gd name="connsiteY40" fmla="*/ 449330 h 556128"/>
              <a:gd name="connsiteX41" fmla="*/ 106975 w 571959"/>
              <a:gd name="connsiteY41" fmla="*/ 516539 h 556128"/>
              <a:gd name="connsiteX42" fmla="*/ 170606 w 571959"/>
              <a:gd name="connsiteY42" fmla="*/ 516539 h 556128"/>
              <a:gd name="connsiteX43" fmla="*/ 237005 w 571959"/>
              <a:gd name="connsiteY43" fmla="*/ 449330 h 556128"/>
              <a:gd name="connsiteX44" fmla="*/ 237005 w 571959"/>
              <a:gd name="connsiteY44" fmla="*/ 184175 h 556128"/>
              <a:gd name="connsiteX45" fmla="*/ 170606 w 571959"/>
              <a:gd name="connsiteY45" fmla="*/ 116965 h 556128"/>
              <a:gd name="connsiteX46" fmla="*/ 399416 w 571959"/>
              <a:gd name="connsiteY46" fmla="*/ 77376 h 556128"/>
              <a:gd name="connsiteX47" fmla="*/ 467695 w 571959"/>
              <a:gd name="connsiteY47" fmla="*/ 77376 h 556128"/>
              <a:gd name="connsiteX48" fmla="*/ 571959 w 571959"/>
              <a:gd name="connsiteY48" fmla="*/ 181413 h 556128"/>
              <a:gd name="connsiteX49" fmla="*/ 571959 w 571959"/>
              <a:gd name="connsiteY49" fmla="*/ 452092 h 556128"/>
              <a:gd name="connsiteX50" fmla="*/ 467695 w 571959"/>
              <a:gd name="connsiteY50" fmla="*/ 556128 h 556128"/>
              <a:gd name="connsiteX51" fmla="*/ 399416 w 571959"/>
              <a:gd name="connsiteY51" fmla="*/ 556128 h 556128"/>
              <a:gd name="connsiteX52" fmla="*/ 295152 w 571959"/>
              <a:gd name="connsiteY52" fmla="*/ 452092 h 556128"/>
              <a:gd name="connsiteX53" fmla="*/ 295152 w 571959"/>
              <a:gd name="connsiteY53" fmla="*/ 181413 h 556128"/>
              <a:gd name="connsiteX54" fmla="*/ 399416 w 571959"/>
              <a:gd name="connsiteY54" fmla="*/ 77376 h 556128"/>
              <a:gd name="connsiteX55" fmla="*/ 104208 w 571959"/>
              <a:gd name="connsiteY55" fmla="*/ 77376 h 556128"/>
              <a:gd name="connsiteX56" fmla="*/ 173373 w 571959"/>
              <a:gd name="connsiteY56" fmla="*/ 77376 h 556128"/>
              <a:gd name="connsiteX57" fmla="*/ 276659 w 571959"/>
              <a:gd name="connsiteY57" fmla="*/ 181413 h 556128"/>
              <a:gd name="connsiteX58" fmla="*/ 276659 w 571959"/>
              <a:gd name="connsiteY58" fmla="*/ 452092 h 556128"/>
              <a:gd name="connsiteX59" fmla="*/ 173373 w 571959"/>
              <a:gd name="connsiteY59" fmla="*/ 556128 h 556128"/>
              <a:gd name="connsiteX60" fmla="*/ 104208 w 571959"/>
              <a:gd name="connsiteY60" fmla="*/ 556128 h 556128"/>
              <a:gd name="connsiteX61" fmla="*/ 0 w 571959"/>
              <a:gd name="connsiteY61" fmla="*/ 452092 h 556128"/>
              <a:gd name="connsiteX62" fmla="*/ 0 w 571959"/>
              <a:gd name="connsiteY62" fmla="*/ 181413 h 556128"/>
              <a:gd name="connsiteX63" fmla="*/ 104208 w 571959"/>
              <a:gd name="connsiteY63" fmla="*/ 77376 h 556128"/>
              <a:gd name="connsiteX64" fmla="*/ 11993 w 571959"/>
              <a:gd name="connsiteY64" fmla="*/ 0 h 556128"/>
              <a:gd name="connsiteX65" fmla="*/ 559044 w 571959"/>
              <a:gd name="connsiteY65" fmla="*/ 0 h 556128"/>
              <a:gd name="connsiteX66" fmla="*/ 571959 w 571959"/>
              <a:gd name="connsiteY66" fmla="*/ 11970 h 556128"/>
              <a:gd name="connsiteX67" fmla="*/ 559044 w 571959"/>
              <a:gd name="connsiteY67" fmla="*/ 24861 h 556128"/>
              <a:gd name="connsiteX68" fmla="*/ 354246 w 571959"/>
              <a:gd name="connsiteY68" fmla="*/ 24861 h 556128"/>
              <a:gd name="connsiteX69" fmla="*/ 354246 w 571959"/>
              <a:gd name="connsiteY69" fmla="*/ 26703 h 556128"/>
              <a:gd name="connsiteX70" fmla="*/ 319190 w 571959"/>
              <a:gd name="connsiteY70" fmla="*/ 61693 h 556128"/>
              <a:gd name="connsiteX71" fmla="*/ 251846 w 571959"/>
              <a:gd name="connsiteY71" fmla="*/ 61693 h 556128"/>
              <a:gd name="connsiteX72" fmla="*/ 216791 w 571959"/>
              <a:gd name="connsiteY72" fmla="*/ 26703 h 556128"/>
              <a:gd name="connsiteX73" fmla="*/ 216791 w 571959"/>
              <a:gd name="connsiteY73" fmla="*/ 24861 h 556128"/>
              <a:gd name="connsiteX74" fmla="*/ 11993 w 571959"/>
              <a:gd name="connsiteY74" fmla="*/ 24861 h 556128"/>
              <a:gd name="connsiteX75" fmla="*/ 0 w 571959"/>
              <a:gd name="connsiteY75" fmla="*/ 11970 h 556128"/>
              <a:gd name="connsiteX76" fmla="*/ 11993 w 571959"/>
              <a:gd name="connsiteY76" fmla="*/ 0 h 55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71959" h="556128">
                <a:moveTo>
                  <a:pt x="518402" y="221031"/>
                </a:moveTo>
                <a:lnTo>
                  <a:pt x="518402" y="445646"/>
                </a:lnTo>
                <a:cubicBezTo>
                  <a:pt x="518402" y="476945"/>
                  <a:pt x="492574" y="502720"/>
                  <a:pt x="461211" y="502720"/>
                </a:cubicBezTo>
                <a:lnTo>
                  <a:pt x="405865" y="502720"/>
                </a:lnTo>
                <a:cubicBezTo>
                  <a:pt x="374502" y="502720"/>
                  <a:pt x="349596" y="476945"/>
                  <a:pt x="349596" y="445646"/>
                </a:cubicBezTo>
                <a:lnTo>
                  <a:pt x="349596" y="389492"/>
                </a:lnTo>
                <a:close/>
                <a:moveTo>
                  <a:pt x="223250" y="221031"/>
                </a:moveTo>
                <a:lnTo>
                  <a:pt x="223250" y="445646"/>
                </a:lnTo>
                <a:cubicBezTo>
                  <a:pt x="223250" y="476945"/>
                  <a:pt x="197422" y="502720"/>
                  <a:pt x="166059" y="502720"/>
                </a:cubicBezTo>
                <a:lnTo>
                  <a:pt x="111635" y="502720"/>
                </a:lnTo>
                <a:cubicBezTo>
                  <a:pt x="80272" y="502720"/>
                  <a:pt x="54444" y="476945"/>
                  <a:pt x="54444" y="445646"/>
                </a:cubicBezTo>
                <a:lnTo>
                  <a:pt x="54444" y="389492"/>
                </a:lnTo>
                <a:close/>
                <a:moveTo>
                  <a:pt x="518402" y="163036"/>
                </a:moveTo>
                <a:lnTo>
                  <a:pt x="518402" y="194335"/>
                </a:lnTo>
                <a:lnTo>
                  <a:pt x="349596" y="361875"/>
                </a:lnTo>
                <a:lnTo>
                  <a:pt x="349596" y="331497"/>
                </a:lnTo>
                <a:close/>
                <a:moveTo>
                  <a:pt x="223250" y="163036"/>
                </a:moveTo>
                <a:lnTo>
                  <a:pt x="223250" y="194335"/>
                </a:lnTo>
                <a:lnTo>
                  <a:pt x="54444" y="361875"/>
                </a:lnTo>
                <a:lnTo>
                  <a:pt x="54444" y="331497"/>
                </a:lnTo>
                <a:close/>
                <a:moveTo>
                  <a:pt x="405876" y="130784"/>
                </a:moveTo>
                <a:lnTo>
                  <a:pt x="466769" y="130784"/>
                </a:lnTo>
                <a:lnTo>
                  <a:pt x="349596" y="247661"/>
                </a:lnTo>
                <a:lnTo>
                  <a:pt x="349596" y="187842"/>
                </a:lnTo>
                <a:cubicBezTo>
                  <a:pt x="349596" y="156552"/>
                  <a:pt x="374507" y="130784"/>
                  <a:pt x="405876" y="130784"/>
                </a:cubicBezTo>
                <a:close/>
                <a:moveTo>
                  <a:pt x="111647" y="130784"/>
                </a:moveTo>
                <a:lnTo>
                  <a:pt x="171617" y="130784"/>
                </a:lnTo>
                <a:lnTo>
                  <a:pt x="54444" y="247661"/>
                </a:lnTo>
                <a:lnTo>
                  <a:pt x="54444" y="187842"/>
                </a:lnTo>
                <a:cubicBezTo>
                  <a:pt x="54444" y="156552"/>
                  <a:pt x="80277" y="130784"/>
                  <a:pt x="111647" y="130784"/>
                </a:cubicBezTo>
                <a:close/>
                <a:moveTo>
                  <a:pt x="402184" y="116965"/>
                </a:moveTo>
                <a:cubicBezTo>
                  <a:pt x="365276" y="116965"/>
                  <a:pt x="334828" y="147348"/>
                  <a:pt x="334828" y="184175"/>
                </a:cubicBezTo>
                <a:lnTo>
                  <a:pt x="334828" y="449330"/>
                </a:lnTo>
                <a:cubicBezTo>
                  <a:pt x="334828" y="486157"/>
                  <a:pt x="365276" y="516539"/>
                  <a:pt x="402184" y="516539"/>
                </a:cubicBezTo>
                <a:lnTo>
                  <a:pt x="464927" y="516539"/>
                </a:lnTo>
                <a:cubicBezTo>
                  <a:pt x="501835" y="516539"/>
                  <a:pt x="532283" y="486157"/>
                  <a:pt x="532283" y="449330"/>
                </a:cubicBezTo>
                <a:lnTo>
                  <a:pt x="532283" y="184175"/>
                </a:lnTo>
                <a:cubicBezTo>
                  <a:pt x="532283" y="147348"/>
                  <a:pt x="501835" y="116965"/>
                  <a:pt x="464927" y="116965"/>
                </a:cubicBezTo>
                <a:close/>
                <a:moveTo>
                  <a:pt x="106975" y="116965"/>
                </a:moveTo>
                <a:cubicBezTo>
                  <a:pt x="70087" y="116965"/>
                  <a:pt x="40577" y="147348"/>
                  <a:pt x="40577" y="184175"/>
                </a:cubicBezTo>
                <a:lnTo>
                  <a:pt x="40577" y="449330"/>
                </a:lnTo>
                <a:cubicBezTo>
                  <a:pt x="40577" y="486157"/>
                  <a:pt x="70087" y="516539"/>
                  <a:pt x="106975" y="516539"/>
                </a:cubicBezTo>
                <a:lnTo>
                  <a:pt x="170606" y="516539"/>
                </a:lnTo>
                <a:cubicBezTo>
                  <a:pt x="207494" y="516539"/>
                  <a:pt x="237005" y="486157"/>
                  <a:pt x="237005" y="449330"/>
                </a:cubicBezTo>
                <a:lnTo>
                  <a:pt x="237005" y="184175"/>
                </a:lnTo>
                <a:cubicBezTo>
                  <a:pt x="237005" y="147348"/>
                  <a:pt x="207494" y="116965"/>
                  <a:pt x="170606" y="116965"/>
                </a:cubicBezTo>
                <a:close/>
                <a:moveTo>
                  <a:pt x="399416" y="77376"/>
                </a:moveTo>
                <a:lnTo>
                  <a:pt x="467695" y="77376"/>
                </a:lnTo>
                <a:cubicBezTo>
                  <a:pt x="524902" y="77376"/>
                  <a:pt x="571959" y="123410"/>
                  <a:pt x="571959" y="181413"/>
                </a:cubicBezTo>
                <a:lnTo>
                  <a:pt x="571959" y="452092"/>
                </a:lnTo>
                <a:cubicBezTo>
                  <a:pt x="571959" y="509174"/>
                  <a:pt x="524902" y="556128"/>
                  <a:pt x="467695" y="556128"/>
                </a:cubicBezTo>
                <a:lnTo>
                  <a:pt x="399416" y="556128"/>
                </a:lnTo>
                <a:cubicBezTo>
                  <a:pt x="341286" y="556128"/>
                  <a:pt x="295152" y="509174"/>
                  <a:pt x="295152" y="452092"/>
                </a:cubicBezTo>
                <a:lnTo>
                  <a:pt x="295152" y="181413"/>
                </a:lnTo>
                <a:cubicBezTo>
                  <a:pt x="295152" y="123410"/>
                  <a:pt x="341286" y="77376"/>
                  <a:pt x="399416" y="77376"/>
                </a:cubicBezTo>
                <a:close/>
                <a:moveTo>
                  <a:pt x="104208" y="77376"/>
                </a:moveTo>
                <a:lnTo>
                  <a:pt x="173373" y="77376"/>
                </a:lnTo>
                <a:cubicBezTo>
                  <a:pt x="230549" y="77376"/>
                  <a:pt x="276659" y="123410"/>
                  <a:pt x="276659" y="181413"/>
                </a:cubicBezTo>
                <a:lnTo>
                  <a:pt x="276659" y="452092"/>
                </a:lnTo>
                <a:cubicBezTo>
                  <a:pt x="276659" y="509174"/>
                  <a:pt x="230549" y="556128"/>
                  <a:pt x="173373" y="556128"/>
                </a:cubicBezTo>
                <a:lnTo>
                  <a:pt x="104208" y="556128"/>
                </a:lnTo>
                <a:cubicBezTo>
                  <a:pt x="46110" y="556128"/>
                  <a:pt x="0" y="509174"/>
                  <a:pt x="0" y="452092"/>
                </a:cubicBezTo>
                <a:lnTo>
                  <a:pt x="0" y="181413"/>
                </a:lnTo>
                <a:cubicBezTo>
                  <a:pt x="0" y="123410"/>
                  <a:pt x="46110" y="77376"/>
                  <a:pt x="104208" y="77376"/>
                </a:cubicBezTo>
                <a:close/>
                <a:moveTo>
                  <a:pt x="11993" y="0"/>
                </a:moveTo>
                <a:lnTo>
                  <a:pt x="559044" y="0"/>
                </a:lnTo>
                <a:cubicBezTo>
                  <a:pt x="566424" y="0"/>
                  <a:pt x="571959" y="5525"/>
                  <a:pt x="571959" y="11970"/>
                </a:cubicBezTo>
                <a:cubicBezTo>
                  <a:pt x="571959" y="19337"/>
                  <a:pt x="566424" y="24861"/>
                  <a:pt x="559044" y="24861"/>
                </a:cubicBezTo>
                <a:lnTo>
                  <a:pt x="354246" y="24861"/>
                </a:lnTo>
                <a:lnTo>
                  <a:pt x="354246" y="26703"/>
                </a:lnTo>
                <a:cubicBezTo>
                  <a:pt x="354246" y="46040"/>
                  <a:pt x="338563" y="61693"/>
                  <a:pt x="319190" y="61693"/>
                </a:cubicBezTo>
                <a:lnTo>
                  <a:pt x="251846" y="61693"/>
                </a:lnTo>
                <a:cubicBezTo>
                  <a:pt x="232474" y="61693"/>
                  <a:pt x="216791" y="46040"/>
                  <a:pt x="216791" y="26703"/>
                </a:cubicBezTo>
                <a:lnTo>
                  <a:pt x="216791" y="24861"/>
                </a:lnTo>
                <a:lnTo>
                  <a:pt x="11993" y="24861"/>
                </a:lnTo>
                <a:cubicBezTo>
                  <a:pt x="5535" y="24861"/>
                  <a:pt x="0" y="19337"/>
                  <a:pt x="0" y="11970"/>
                </a:cubicBezTo>
                <a:cubicBezTo>
                  <a:pt x="0" y="5525"/>
                  <a:pt x="5535" y="0"/>
                  <a:pt x="1199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</p:spTree>
    <p:extLst>
      <p:ext uri="{BB962C8B-B14F-4D97-AF65-F5344CB8AC3E}">
        <p14:creationId xmlns:p14="http://schemas.microsoft.com/office/powerpoint/2010/main" val="388042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3.7037E-6 L -0.16705 -0.000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9" y="-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3.7037E-6 L -0.30169 0.00185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91" y="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3.7037E-6 L -0.39049 0.00162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1" y="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3.7037E-6 L -0.52227 0.00162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0" y="6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7.40741E-7 L -0.26524 0.00069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8" y="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9831 -0.22732 L -4.16667E-7 2.59259E-6 " pathEditMode="relative" rAng="0" ptsTypes="AA">
                                      <p:cBhvr>
                                        <p:cTn id="68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1136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0" dur="1250" fill="hold"/>
                                        <p:tgtEl>
                                          <p:spTgt spid="10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-4.44444E-6 L 0.0681 -4.44444E-6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-4.44444E-6 L 3.75E-6 -4.44444E-6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7" grpId="0" animBg="1"/>
      <p:bldP spid="57" grpId="1" animBg="1"/>
      <p:bldP spid="59" grpId="0"/>
      <p:bldP spid="60" grpId="0"/>
      <p:bldP spid="61" grpId="0"/>
      <p:bldP spid="62" grpId="0" animBg="1"/>
      <p:bldP spid="62" grpId="1" animBg="1"/>
      <p:bldP spid="64" grpId="0" animBg="1"/>
      <p:bldP spid="64" grpId="1" animBg="1"/>
      <p:bldP spid="66" grpId="0" animBg="1"/>
      <p:bldP spid="66" grpId="1" animBg="1"/>
      <p:bldP spid="67" grpId="0" animBg="1"/>
      <p:bldP spid="67" grpId="1" animBg="1"/>
      <p:bldP spid="78" grpId="0"/>
      <p:bldP spid="78" grpId="1"/>
      <p:bldP spid="80" grpId="0"/>
      <p:bldP spid="81" grpId="0"/>
      <p:bldP spid="82" grpId="0"/>
      <p:bldP spid="106" grpId="0" animBg="1"/>
      <p:bldP spid="106" grpId="1" animBg="1"/>
      <p:bldP spid="106" grpId="2" animBg="1"/>
      <p:bldP spid="77" grpId="0" animBg="1"/>
      <p:bldP spid="77" grpId="1" animBg="1"/>
      <p:bldP spid="77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34" y="1081809"/>
            <a:ext cx="8585187" cy="51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7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20250"/>
          <p:cNvSpPr>
            <a:spLocks/>
          </p:cNvSpPr>
          <p:nvPr/>
        </p:nvSpPr>
        <p:spPr bwMode="auto">
          <a:xfrm>
            <a:off x="3413882" y="3683994"/>
            <a:ext cx="139236" cy="140146"/>
          </a:xfrm>
          <a:custGeom>
            <a:avLst/>
            <a:gdLst>
              <a:gd name="T0" fmla="*/ 33 w 65"/>
              <a:gd name="T1" fmla="*/ 0 h 65"/>
              <a:gd name="T2" fmla="*/ 32 w 65"/>
              <a:gd name="T3" fmla="*/ 0 h 65"/>
              <a:gd name="T4" fmla="*/ 4 w 65"/>
              <a:gd name="T5" fmla="*/ 16 h 65"/>
              <a:gd name="T6" fmla="*/ 3 w 65"/>
              <a:gd name="T7" fmla="*/ 20 h 65"/>
              <a:gd name="T8" fmla="*/ 0 w 65"/>
              <a:gd name="T9" fmla="*/ 33 h 65"/>
              <a:gd name="T10" fmla="*/ 1 w 65"/>
              <a:gd name="T11" fmla="*/ 38 h 65"/>
              <a:gd name="T12" fmla="*/ 1 w 65"/>
              <a:gd name="T13" fmla="*/ 42 h 65"/>
              <a:gd name="T14" fmla="*/ 25 w 65"/>
              <a:gd name="T15" fmla="*/ 64 h 65"/>
              <a:gd name="T16" fmla="*/ 29 w 65"/>
              <a:gd name="T17" fmla="*/ 65 h 65"/>
              <a:gd name="T18" fmla="*/ 33 w 65"/>
              <a:gd name="T19" fmla="*/ 65 h 65"/>
              <a:gd name="T20" fmla="*/ 33 w 65"/>
              <a:gd name="T21" fmla="*/ 65 h 65"/>
              <a:gd name="T22" fmla="*/ 53 w 65"/>
              <a:gd name="T23" fmla="*/ 58 h 65"/>
              <a:gd name="T24" fmla="*/ 56 w 65"/>
              <a:gd name="T25" fmla="*/ 55 h 65"/>
              <a:gd name="T26" fmla="*/ 63 w 65"/>
              <a:gd name="T27" fmla="*/ 44 h 65"/>
              <a:gd name="T28" fmla="*/ 64 w 65"/>
              <a:gd name="T29" fmla="*/ 40 h 65"/>
              <a:gd name="T30" fmla="*/ 65 w 65"/>
              <a:gd name="T31" fmla="*/ 32 h 65"/>
              <a:gd name="T32" fmla="*/ 64 w 65"/>
              <a:gd name="T33" fmla="*/ 23 h 65"/>
              <a:gd name="T34" fmla="*/ 62 w 65"/>
              <a:gd name="T35" fmla="*/ 19 h 65"/>
              <a:gd name="T36" fmla="*/ 49 w 65"/>
              <a:gd name="T37" fmla="*/ 5 h 65"/>
              <a:gd name="T38" fmla="*/ 46 w 65"/>
              <a:gd name="T39" fmla="*/ 3 h 65"/>
              <a:gd name="T40" fmla="*/ 33 w 65"/>
              <a:gd name="T41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65">
                <a:moveTo>
                  <a:pt x="33" y="0"/>
                </a:moveTo>
                <a:cubicBezTo>
                  <a:pt x="32" y="0"/>
                  <a:pt x="32" y="0"/>
                  <a:pt x="32" y="0"/>
                </a:cubicBezTo>
                <a:cubicBezTo>
                  <a:pt x="20" y="0"/>
                  <a:pt x="10" y="7"/>
                  <a:pt x="4" y="16"/>
                </a:cubicBezTo>
                <a:cubicBezTo>
                  <a:pt x="4" y="18"/>
                  <a:pt x="3" y="19"/>
                  <a:pt x="3" y="20"/>
                </a:cubicBezTo>
                <a:cubicBezTo>
                  <a:pt x="1" y="24"/>
                  <a:pt x="0" y="29"/>
                  <a:pt x="0" y="33"/>
                </a:cubicBezTo>
                <a:cubicBezTo>
                  <a:pt x="0" y="35"/>
                  <a:pt x="0" y="36"/>
                  <a:pt x="1" y="38"/>
                </a:cubicBezTo>
                <a:cubicBezTo>
                  <a:pt x="1" y="39"/>
                  <a:pt x="1" y="41"/>
                  <a:pt x="1" y="42"/>
                </a:cubicBezTo>
                <a:cubicBezTo>
                  <a:pt x="5" y="53"/>
                  <a:pt x="14" y="61"/>
                  <a:pt x="25" y="64"/>
                </a:cubicBezTo>
                <a:cubicBezTo>
                  <a:pt x="26" y="64"/>
                  <a:pt x="28" y="65"/>
                  <a:pt x="29" y="65"/>
                </a:cubicBezTo>
                <a:cubicBezTo>
                  <a:pt x="30" y="65"/>
                  <a:pt x="31" y="65"/>
                  <a:pt x="33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41" y="65"/>
                  <a:pt x="48" y="62"/>
                  <a:pt x="53" y="58"/>
                </a:cubicBezTo>
                <a:cubicBezTo>
                  <a:pt x="54" y="57"/>
                  <a:pt x="55" y="56"/>
                  <a:pt x="56" y="55"/>
                </a:cubicBezTo>
                <a:cubicBezTo>
                  <a:pt x="59" y="52"/>
                  <a:pt x="62" y="48"/>
                  <a:pt x="63" y="44"/>
                </a:cubicBezTo>
                <a:cubicBezTo>
                  <a:pt x="64" y="42"/>
                  <a:pt x="64" y="41"/>
                  <a:pt x="64" y="40"/>
                </a:cubicBezTo>
                <a:cubicBezTo>
                  <a:pt x="65" y="37"/>
                  <a:pt x="65" y="35"/>
                  <a:pt x="65" y="32"/>
                </a:cubicBezTo>
                <a:cubicBezTo>
                  <a:pt x="65" y="29"/>
                  <a:pt x="64" y="26"/>
                  <a:pt x="64" y="23"/>
                </a:cubicBezTo>
                <a:cubicBezTo>
                  <a:pt x="63" y="22"/>
                  <a:pt x="63" y="20"/>
                  <a:pt x="62" y="19"/>
                </a:cubicBezTo>
                <a:cubicBezTo>
                  <a:pt x="59" y="13"/>
                  <a:pt x="55" y="8"/>
                  <a:pt x="49" y="5"/>
                </a:cubicBezTo>
                <a:cubicBezTo>
                  <a:pt x="48" y="4"/>
                  <a:pt x="47" y="3"/>
                  <a:pt x="46" y="3"/>
                </a:cubicBezTo>
                <a:cubicBezTo>
                  <a:pt x="42" y="1"/>
                  <a:pt x="37" y="0"/>
                  <a:pt x="33" y="0"/>
                </a:cubicBezTo>
              </a:path>
            </a:pathLst>
          </a:custGeom>
          <a:solidFill>
            <a:schemeClr val="tx2">
              <a:alpha val="26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226215" y="3025734"/>
            <a:ext cx="219320" cy="217500"/>
            <a:chOff x="6226215" y="3025734"/>
            <a:chExt cx="219320" cy="217500"/>
          </a:xfrm>
        </p:grpSpPr>
        <p:sp>
          <p:nvSpPr>
            <p:cNvPr id="33" name="Freeform 20290"/>
            <p:cNvSpPr>
              <a:spLocks/>
            </p:cNvSpPr>
            <p:nvPr/>
          </p:nvSpPr>
          <p:spPr bwMode="auto">
            <a:xfrm>
              <a:off x="6299203" y="3098432"/>
              <a:ext cx="73345" cy="72102"/>
            </a:xfrm>
            <a:custGeom>
              <a:avLst/>
              <a:gdLst>
                <a:gd name="T0" fmla="*/ 25 w 50"/>
                <a:gd name="T1" fmla="*/ 0 h 49"/>
                <a:gd name="T2" fmla="*/ 24 w 50"/>
                <a:gd name="T3" fmla="*/ 0 h 49"/>
                <a:gd name="T4" fmla="*/ 0 w 50"/>
                <a:gd name="T5" fmla="*/ 25 h 49"/>
                <a:gd name="T6" fmla="*/ 10 w 50"/>
                <a:gd name="T7" fmla="*/ 44 h 49"/>
                <a:gd name="T8" fmla="*/ 14 w 50"/>
                <a:gd name="T9" fmla="*/ 47 h 49"/>
                <a:gd name="T10" fmla="*/ 24 w 50"/>
                <a:gd name="T11" fmla="*/ 49 h 49"/>
                <a:gd name="T12" fmla="*/ 25 w 50"/>
                <a:gd name="T13" fmla="*/ 49 h 49"/>
                <a:gd name="T14" fmla="*/ 25 w 50"/>
                <a:gd name="T15" fmla="*/ 49 h 49"/>
                <a:gd name="T16" fmla="*/ 28 w 50"/>
                <a:gd name="T17" fmla="*/ 49 h 49"/>
                <a:gd name="T18" fmla="*/ 36 w 50"/>
                <a:gd name="T19" fmla="*/ 47 h 49"/>
                <a:gd name="T20" fmla="*/ 39 w 50"/>
                <a:gd name="T21" fmla="*/ 45 h 49"/>
                <a:gd name="T22" fmla="*/ 50 w 50"/>
                <a:gd name="T23" fmla="*/ 24 h 49"/>
                <a:gd name="T24" fmla="*/ 25 w 50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3"/>
                    <a:pt x="4" y="40"/>
                    <a:pt x="10" y="44"/>
                  </a:cubicBezTo>
                  <a:cubicBezTo>
                    <a:pt x="11" y="45"/>
                    <a:pt x="13" y="46"/>
                    <a:pt x="14" y="47"/>
                  </a:cubicBezTo>
                  <a:cubicBezTo>
                    <a:pt x="17" y="48"/>
                    <a:pt x="20" y="49"/>
                    <a:pt x="24" y="49"/>
                  </a:cubicBezTo>
                  <a:cubicBezTo>
                    <a:pt x="24" y="49"/>
                    <a:pt x="25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6" y="49"/>
                    <a:pt x="27" y="49"/>
                    <a:pt x="28" y="49"/>
                  </a:cubicBezTo>
                  <a:cubicBezTo>
                    <a:pt x="31" y="49"/>
                    <a:pt x="33" y="48"/>
                    <a:pt x="36" y="47"/>
                  </a:cubicBezTo>
                  <a:cubicBezTo>
                    <a:pt x="37" y="46"/>
                    <a:pt x="38" y="45"/>
                    <a:pt x="39" y="45"/>
                  </a:cubicBezTo>
                  <a:cubicBezTo>
                    <a:pt x="46" y="40"/>
                    <a:pt x="50" y="32"/>
                    <a:pt x="50" y="24"/>
                  </a:cubicBezTo>
                  <a:cubicBezTo>
                    <a:pt x="49" y="10"/>
                    <a:pt x="38" y="0"/>
                    <a:pt x="25" y="0"/>
                  </a:cubicBezTo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Freeform 20291"/>
            <p:cNvSpPr>
              <a:spLocks noEditPoints="1"/>
            </p:cNvSpPr>
            <p:nvPr/>
          </p:nvSpPr>
          <p:spPr bwMode="auto">
            <a:xfrm>
              <a:off x="6226215" y="3025734"/>
              <a:ext cx="219320" cy="217500"/>
            </a:xfrm>
            <a:custGeom>
              <a:avLst/>
              <a:gdLst>
                <a:gd name="T0" fmla="*/ 31 w 102"/>
                <a:gd name="T1" fmla="*/ 81 h 101"/>
                <a:gd name="T2" fmla="*/ 14 w 102"/>
                <a:gd name="T3" fmla="*/ 51 h 101"/>
                <a:gd name="T4" fmla="*/ 50 w 102"/>
                <a:gd name="T5" fmla="*/ 13 h 101"/>
                <a:gd name="T6" fmla="*/ 51 w 102"/>
                <a:gd name="T7" fmla="*/ 13 h 101"/>
                <a:gd name="T8" fmla="*/ 88 w 102"/>
                <a:gd name="T9" fmla="*/ 50 h 101"/>
                <a:gd name="T10" fmla="*/ 71 w 102"/>
                <a:gd name="T11" fmla="*/ 81 h 101"/>
                <a:gd name="T12" fmla="*/ 67 w 102"/>
                <a:gd name="T13" fmla="*/ 83 h 101"/>
                <a:gd name="T14" fmla="*/ 55 w 102"/>
                <a:gd name="T15" fmla="*/ 87 h 101"/>
                <a:gd name="T16" fmla="*/ 51 w 102"/>
                <a:gd name="T17" fmla="*/ 87 h 101"/>
                <a:gd name="T18" fmla="*/ 51 w 102"/>
                <a:gd name="T19" fmla="*/ 87 h 101"/>
                <a:gd name="T20" fmla="*/ 51 w 102"/>
                <a:gd name="T21" fmla="*/ 87 h 101"/>
                <a:gd name="T22" fmla="*/ 34 w 102"/>
                <a:gd name="T23" fmla="*/ 83 h 101"/>
                <a:gd name="T24" fmla="*/ 31 w 102"/>
                <a:gd name="T25" fmla="*/ 81 h 101"/>
                <a:gd name="T26" fmla="*/ 51 w 102"/>
                <a:gd name="T27" fmla="*/ 0 h 101"/>
                <a:gd name="T28" fmla="*/ 50 w 102"/>
                <a:gd name="T29" fmla="*/ 0 h 101"/>
                <a:gd name="T30" fmla="*/ 0 w 102"/>
                <a:gd name="T31" fmla="*/ 51 h 101"/>
                <a:gd name="T32" fmla="*/ 24 w 102"/>
                <a:gd name="T33" fmla="*/ 93 h 101"/>
                <a:gd name="T34" fmla="*/ 28 w 102"/>
                <a:gd name="T35" fmla="*/ 95 h 101"/>
                <a:gd name="T36" fmla="*/ 51 w 102"/>
                <a:gd name="T37" fmla="*/ 101 h 101"/>
                <a:gd name="T38" fmla="*/ 51 w 102"/>
                <a:gd name="T39" fmla="*/ 101 h 101"/>
                <a:gd name="T40" fmla="*/ 52 w 102"/>
                <a:gd name="T41" fmla="*/ 101 h 101"/>
                <a:gd name="T42" fmla="*/ 56 w 102"/>
                <a:gd name="T43" fmla="*/ 101 h 101"/>
                <a:gd name="T44" fmla="*/ 73 w 102"/>
                <a:gd name="T45" fmla="*/ 96 h 101"/>
                <a:gd name="T46" fmla="*/ 77 w 102"/>
                <a:gd name="T47" fmla="*/ 93 h 101"/>
                <a:gd name="T48" fmla="*/ 101 w 102"/>
                <a:gd name="T49" fmla="*/ 49 h 101"/>
                <a:gd name="T50" fmla="*/ 51 w 102"/>
                <a:gd name="T5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101">
                  <a:moveTo>
                    <a:pt x="31" y="81"/>
                  </a:moveTo>
                  <a:cubicBezTo>
                    <a:pt x="21" y="75"/>
                    <a:pt x="14" y="64"/>
                    <a:pt x="14" y="51"/>
                  </a:cubicBezTo>
                  <a:cubicBezTo>
                    <a:pt x="13" y="31"/>
                    <a:pt x="30" y="14"/>
                    <a:pt x="50" y="13"/>
                  </a:cubicBezTo>
                  <a:cubicBezTo>
                    <a:pt x="50" y="13"/>
                    <a:pt x="51" y="13"/>
                    <a:pt x="51" y="13"/>
                  </a:cubicBezTo>
                  <a:cubicBezTo>
                    <a:pt x="71" y="13"/>
                    <a:pt x="87" y="30"/>
                    <a:pt x="88" y="50"/>
                  </a:cubicBezTo>
                  <a:cubicBezTo>
                    <a:pt x="88" y="63"/>
                    <a:pt x="81" y="75"/>
                    <a:pt x="71" y="81"/>
                  </a:cubicBezTo>
                  <a:cubicBezTo>
                    <a:pt x="70" y="82"/>
                    <a:pt x="68" y="83"/>
                    <a:pt x="67" y="83"/>
                  </a:cubicBezTo>
                  <a:cubicBezTo>
                    <a:pt x="63" y="85"/>
                    <a:pt x="59" y="87"/>
                    <a:pt x="55" y="87"/>
                  </a:cubicBezTo>
                  <a:cubicBezTo>
                    <a:pt x="54" y="87"/>
                    <a:pt x="53" y="87"/>
                    <a:pt x="51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45" y="87"/>
                    <a:pt x="39" y="86"/>
                    <a:pt x="34" y="83"/>
                  </a:cubicBezTo>
                  <a:cubicBezTo>
                    <a:pt x="33" y="83"/>
                    <a:pt x="32" y="82"/>
                    <a:pt x="31" y="81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3"/>
                    <a:pt x="0" y="51"/>
                  </a:cubicBezTo>
                  <a:cubicBezTo>
                    <a:pt x="1" y="69"/>
                    <a:pt x="10" y="85"/>
                    <a:pt x="24" y="93"/>
                  </a:cubicBezTo>
                  <a:cubicBezTo>
                    <a:pt x="26" y="94"/>
                    <a:pt x="27" y="95"/>
                    <a:pt x="28" y="95"/>
                  </a:cubicBezTo>
                  <a:cubicBezTo>
                    <a:pt x="35" y="99"/>
                    <a:pt x="43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3" y="101"/>
                    <a:pt x="54" y="101"/>
                    <a:pt x="56" y="101"/>
                  </a:cubicBezTo>
                  <a:cubicBezTo>
                    <a:pt x="62" y="100"/>
                    <a:pt x="68" y="98"/>
                    <a:pt x="73" y="96"/>
                  </a:cubicBezTo>
                  <a:cubicBezTo>
                    <a:pt x="75" y="95"/>
                    <a:pt x="76" y="94"/>
                    <a:pt x="77" y="93"/>
                  </a:cubicBezTo>
                  <a:cubicBezTo>
                    <a:pt x="92" y="84"/>
                    <a:pt x="102" y="68"/>
                    <a:pt x="101" y="49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>
                <a:alpha val="26000"/>
              </a:schemeClr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90564" y="3341923"/>
            <a:ext cx="159257" cy="159257"/>
            <a:chOff x="4290564" y="3341923"/>
            <a:chExt cx="159257" cy="159257"/>
          </a:xfrm>
        </p:grpSpPr>
        <p:sp>
          <p:nvSpPr>
            <p:cNvPr id="35" name="Freeform 20321"/>
            <p:cNvSpPr>
              <a:spLocks/>
            </p:cNvSpPr>
            <p:nvPr/>
          </p:nvSpPr>
          <p:spPr bwMode="auto">
            <a:xfrm>
              <a:off x="4335032" y="3386392"/>
              <a:ext cx="70322" cy="70322"/>
            </a:xfrm>
            <a:custGeom>
              <a:avLst/>
              <a:gdLst>
                <a:gd name="T0" fmla="*/ 18 w 36"/>
                <a:gd name="T1" fmla="*/ 0 h 36"/>
                <a:gd name="T2" fmla="*/ 18 w 36"/>
                <a:gd name="T3" fmla="*/ 0 h 36"/>
                <a:gd name="T4" fmla="*/ 16 w 36"/>
                <a:gd name="T5" fmla="*/ 0 h 36"/>
                <a:gd name="T6" fmla="*/ 0 w 36"/>
                <a:gd name="T7" fmla="*/ 19 h 36"/>
                <a:gd name="T8" fmla="*/ 0 w 36"/>
                <a:gd name="T9" fmla="*/ 21 h 36"/>
                <a:gd name="T10" fmla="*/ 2 w 36"/>
                <a:gd name="T11" fmla="*/ 26 h 36"/>
                <a:gd name="T12" fmla="*/ 18 w 36"/>
                <a:gd name="T13" fmla="*/ 36 h 36"/>
                <a:gd name="T14" fmla="*/ 18 w 36"/>
                <a:gd name="T15" fmla="*/ 36 h 36"/>
                <a:gd name="T16" fmla="*/ 19 w 36"/>
                <a:gd name="T17" fmla="*/ 36 h 36"/>
                <a:gd name="T18" fmla="*/ 22 w 36"/>
                <a:gd name="T19" fmla="*/ 36 h 36"/>
                <a:gd name="T20" fmla="*/ 32 w 36"/>
                <a:gd name="T21" fmla="*/ 30 h 36"/>
                <a:gd name="T22" fmla="*/ 34 w 36"/>
                <a:gd name="T23" fmla="*/ 27 h 36"/>
                <a:gd name="T24" fmla="*/ 36 w 36"/>
                <a:gd name="T25" fmla="*/ 18 h 36"/>
                <a:gd name="T26" fmla="*/ 20 w 36"/>
                <a:gd name="T27" fmla="*/ 0 h 36"/>
                <a:gd name="T28" fmla="*/ 18 w 36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6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7" y="1"/>
                    <a:pt x="0" y="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1" y="23"/>
                    <a:pt x="1" y="24"/>
                    <a:pt x="2" y="26"/>
                  </a:cubicBezTo>
                  <a:cubicBezTo>
                    <a:pt x="4" y="32"/>
                    <a:pt x="11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9" y="36"/>
                  </a:cubicBezTo>
                  <a:cubicBezTo>
                    <a:pt x="20" y="36"/>
                    <a:pt x="21" y="36"/>
                    <a:pt x="22" y="36"/>
                  </a:cubicBezTo>
                  <a:cubicBezTo>
                    <a:pt x="26" y="35"/>
                    <a:pt x="29" y="33"/>
                    <a:pt x="32" y="30"/>
                  </a:cubicBezTo>
                  <a:cubicBezTo>
                    <a:pt x="33" y="29"/>
                    <a:pt x="34" y="28"/>
                    <a:pt x="34" y="27"/>
                  </a:cubicBezTo>
                  <a:cubicBezTo>
                    <a:pt x="36" y="24"/>
                    <a:pt x="36" y="21"/>
                    <a:pt x="36" y="18"/>
                  </a:cubicBezTo>
                  <a:cubicBezTo>
                    <a:pt x="36" y="9"/>
                    <a:pt x="29" y="1"/>
                    <a:pt x="20" y="0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Freeform 20322"/>
            <p:cNvSpPr>
              <a:spLocks noEditPoints="1"/>
            </p:cNvSpPr>
            <p:nvPr/>
          </p:nvSpPr>
          <p:spPr bwMode="auto">
            <a:xfrm>
              <a:off x="4290564" y="3341923"/>
              <a:ext cx="159257" cy="159257"/>
            </a:xfrm>
            <a:custGeom>
              <a:avLst/>
              <a:gdLst>
                <a:gd name="T0" fmla="*/ 35 w 74"/>
                <a:gd name="T1" fmla="*/ 10 h 74"/>
                <a:gd name="T2" fmla="*/ 37 w 74"/>
                <a:gd name="T3" fmla="*/ 10 h 74"/>
                <a:gd name="T4" fmla="*/ 37 w 74"/>
                <a:gd name="T5" fmla="*/ 10 h 74"/>
                <a:gd name="T6" fmla="*/ 39 w 74"/>
                <a:gd name="T7" fmla="*/ 10 h 74"/>
                <a:gd name="T8" fmla="*/ 64 w 74"/>
                <a:gd name="T9" fmla="*/ 37 h 74"/>
                <a:gd name="T10" fmla="*/ 60 w 74"/>
                <a:gd name="T11" fmla="*/ 52 h 74"/>
                <a:gd name="T12" fmla="*/ 57 w 74"/>
                <a:gd name="T13" fmla="*/ 55 h 74"/>
                <a:gd name="T14" fmla="*/ 42 w 74"/>
                <a:gd name="T15" fmla="*/ 64 h 74"/>
                <a:gd name="T16" fmla="*/ 38 w 74"/>
                <a:gd name="T17" fmla="*/ 64 h 74"/>
                <a:gd name="T18" fmla="*/ 37 w 74"/>
                <a:gd name="T19" fmla="*/ 64 h 74"/>
                <a:gd name="T20" fmla="*/ 37 w 74"/>
                <a:gd name="T21" fmla="*/ 64 h 74"/>
                <a:gd name="T22" fmla="*/ 12 w 74"/>
                <a:gd name="T23" fmla="*/ 48 h 74"/>
                <a:gd name="T24" fmla="*/ 11 w 74"/>
                <a:gd name="T25" fmla="*/ 44 h 74"/>
                <a:gd name="T26" fmla="*/ 10 w 74"/>
                <a:gd name="T27" fmla="*/ 38 h 74"/>
                <a:gd name="T28" fmla="*/ 35 w 74"/>
                <a:gd name="T29" fmla="*/ 10 h 74"/>
                <a:gd name="T30" fmla="*/ 37 w 74"/>
                <a:gd name="T31" fmla="*/ 0 h 74"/>
                <a:gd name="T32" fmla="*/ 37 w 74"/>
                <a:gd name="T33" fmla="*/ 0 h 74"/>
                <a:gd name="T34" fmla="*/ 34 w 74"/>
                <a:gd name="T35" fmla="*/ 0 h 74"/>
                <a:gd name="T36" fmla="*/ 0 w 74"/>
                <a:gd name="T37" fmla="*/ 38 h 74"/>
                <a:gd name="T38" fmla="*/ 2 w 74"/>
                <a:gd name="T39" fmla="*/ 47 h 74"/>
                <a:gd name="T40" fmla="*/ 3 w 74"/>
                <a:gd name="T41" fmla="*/ 51 h 74"/>
                <a:gd name="T42" fmla="*/ 37 w 74"/>
                <a:gd name="T43" fmla="*/ 74 h 74"/>
                <a:gd name="T44" fmla="*/ 38 w 74"/>
                <a:gd name="T45" fmla="*/ 74 h 74"/>
                <a:gd name="T46" fmla="*/ 38 w 74"/>
                <a:gd name="T47" fmla="*/ 74 h 74"/>
                <a:gd name="T48" fmla="*/ 42 w 74"/>
                <a:gd name="T49" fmla="*/ 74 h 74"/>
                <a:gd name="T50" fmla="*/ 65 w 74"/>
                <a:gd name="T51" fmla="*/ 61 h 74"/>
                <a:gd name="T52" fmla="*/ 68 w 74"/>
                <a:gd name="T53" fmla="*/ 58 h 74"/>
                <a:gd name="T54" fmla="*/ 74 w 74"/>
                <a:gd name="T55" fmla="*/ 37 h 74"/>
                <a:gd name="T56" fmla="*/ 38 w 74"/>
                <a:gd name="T57" fmla="*/ 0 h 74"/>
                <a:gd name="T58" fmla="*/ 37 w 74"/>
                <a:gd name="T5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" h="74">
                  <a:moveTo>
                    <a:pt x="35" y="10"/>
                  </a:moveTo>
                  <a:cubicBezTo>
                    <a:pt x="35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38" y="10"/>
                    <a:pt x="39" y="10"/>
                  </a:cubicBezTo>
                  <a:cubicBezTo>
                    <a:pt x="53" y="11"/>
                    <a:pt x="64" y="23"/>
                    <a:pt x="64" y="37"/>
                  </a:cubicBezTo>
                  <a:cubicBezTo>
                    <a:pt x="64" y="42"/>
                    <a:pt x="63" y="47"/>
                    <a:pt x="60" y="52"/>
                  </a:cubicBezTo>
                  <a:cubicBezTo>
                    <a:pt x="59" y="53"/>
                    <a:pt x="58" y="54"/>
                    <a:pt x="57" y="55"/>
                  </a:cubicBezTo>
                  <a:cubicBezTo>
                    <a:pt x="53" y="60"/>
                    <a:pt x="48" y="63"/>
                    <a:pt x="42" y="64"/>
                  </a:cubicBezTo>
                  <a:cubicBezTo>
                    <a:pt x="40" y="64"/>
                    <a:pt x="39" y="64"/>
                    <a:pt x="38" y="64"/>
                  </a:cubicBezTo>
                  <a:cubicBezTo>
                    <a:pt x="38" y="64"/>
                    <a:pt x="37" y="64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16" y="57"/>
                    <a:pt x="12" y="48"/>
                  </a:cubicBezTo>
                  <a:cubicBezTo>
                    <a:pt x="12" y="46"/>
                    <a:pt x="11" y="45"/>
                    <a:pt x="11" y="44"/>
                  </a:cubicBezTo>
                  <a:cubicBezTo>
                    <a:pt x="10" y="42"/>
                    <a:pt x="10" y="40"/>
                    <a:pt x="10" y="38"/>
                  </a:cubicBezTo>
                  <a:cubicBezTo>
                    <a:pt x="10" y="24"/>
                    <a:pt x="21" y="12"/>
                    <a:pt x="35" y="10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15" y="2"/>
                    <a:pt x="0" y="18"/>
                    <a:pt x="0" y="38"/>
                  </a:cubicBezTo>
                  <a:cubicBezTo>
                    <a:pt x="0" y="41"/>
                    <a:pt x="1" y="44"/>
                    <a:pt x="2" y="47"/>
                  </a:cubicBezTo>
                  <a:cubicBezTo>
                    <a:pt x="2" y="49"/>
                    <a:pt x="2" y="50"/>
                    <a:pt x="3" y="51"/>
                  </a:cubicBezTo>
                  <a:cubicBezTo>
                    <a:pt x="9" y="65"/>
                    <a:pt x="22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9" y="74"/>
                    <a:pt x="41" y="74"/>
                    <a:pt x="42" y="74"/>
                  </a:cubicBezTo>
                  <a:cubicBezTo>
                    <a:pt x="51" y="73"/>
                    <a:pt x="59" y="68"/>
                    <a:pt x="65" y="61"/>
                  </a:cubicBezTo>
                  <a:cubicBezTo>
                    <a:pt x="66" y="60"/>
                    <a:pt x="67" y="59"/>
                    <a:pt x="68" y="58"/>
                  </a:cubicBezTo>
                  <a:cubicBezTo>
                    <a:pt x="72" y="52"/>
                    <a:pt x="74" y="45"/>
                    <a:pt x="74" y="37"/>
                  </a:cubicBezTo>
                  <a:cubicBezTo>
                    <a:pt x="74" y="17"/>
                    <a:pt x="58" y="1"/>
                    <a:pt x="38" y="0"/>
                  </a:cubicBezTo>
                  <a:cubicBezTo>
                    <a:pt x="38" y="0"/>
                    <a:pt x="38" y="0"/>
                    <a:pt x="37" y="0"/>
                  </a:cubicBezTo>
                </a:path>
              </a:pathLst>
            </a:custGeom>
            <a:solidFill>
              <a:schemeClr val="tx2">
                <a:alpha val="26000"/>
              </a:schemeClr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7" name="Freeform 20429"/>
          <p:cNvSpPr>
            <a:spLocks/>
          </p:cNvSpPr>
          <p:nvPr/>
        </p:nvSpPr>
        <p:spPr bwMode="auto">
          <a:xfrm>
            <a:off x="9086594" y="3349828"/>
            <a:ext cx="120125" cy="113755"/>
          </a:xfrm>
          <a:custGeom>
            <a:avLst/>
            <a:gdLst>
              <a:gd name="T0" fmla="*/ 28 w 56"/>
              <a:gd name="T1" fmla="*/ 0 h 53"/>
              <a:gd name="T2" fmla="*/ 27 w 56"/>
              <a:gd name="T3" fmla="*/ 0 h 53"/>
              <a:gd name="T4" fmla="*/ 17 w 56"/>
              <a:gd name="T5" fmla="*/ 2 h 53"/>
              <a:gd name="T6" fmla="*/ 13 w 56"/>
              <a:gd name="T7" fmla="*/ 4 h 53"/>
              <a:gd name="T8" fmla="*/ 2 w 56"/>
              <a:gd name="T9" fmla="*/ 20 h 53"/>
              <a:gd name="T10" fmla="*/ 1 w 56"/>
              <a:gd name="T11" fmla="*/ 23 h 53"/>
              <a:gd name="T12" fmla="*/ 1 w 56"/>
              <a:gd name="T13" fmla="*/ 24 h 53"/>
              <a:gd name="T14" fmla="*/ 20 w 56"/>
              <a:gd name="T15" fmla="*/ 52 h 53"/>
              <a:gd name="T16" fmla="*/ 24 w 56"/>
              <a:gd name="T17" fmla="*/ 53 h 53"/>
              <a:gd name="T18" fmla="*/ 25 w 56"/>
              <a:gd name="T19" fmla="*/ 53 h 53"/>
              <a:gd name="T20" fmla="*/ 28 w 56"/>
              <a:gd name="T21" fmla="*/ 53 h 53"/>
              <a:gd name="T22" fmla="*/ 49 w 56"/>
              <a:gd name="T23" fmla="*/ 43 h 53"/>
              <a:gd name="T24" fmla="*/ 51 w 56"/>
              <a:gd name="T25" fmla="*/ 39 h 53"/>
              <a:gd name="T26" fmla="*/ 54 w 56"/>
              <a:gd name="T27" fmla="*/ 30 h 53"/>
              <a:gd name="T28" fmla="*/ 32 w 56"/>
              <a:gd name="T29" fmla="*/ 0 h 53"/>
              <a:gd name="T30" fmla="*/ 31 w 56"/>
              <a:gd name="T31" fmla="*/ 0 h 53"/>
              <a:gd name="T32" fmla="*/ 28 w 56"/>
              <a:gd name="T33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6" h="53">
                <a:moveTo>
                  <a:pt x="28" y="0"/>
                </a:move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1"/>
                  <a:pt x="17" y="2"/>
                </a:cubicBezTo>
                <a:cubicBezTo>
                  <a:pt x="15" y="3"/>
                  <a:pt x="14" y="3"/>
                  <a:pt x="13" y="4"/>
                </a:cubicBezTo>
                <a:cubicBezTo>
                  <a:pt x="8" y="8"/>
                  <a:pt x="4" y="13"/>
                  <a:pt x="2" y="20"/>
                </a:cubicBezTo>
                <a:cubicBezTo>
                  <a:pt x="2" y="21"/>
                  <a:pt x="1" y="22"/>
                  <a:pt x="1" y="23"/>
                </a:cubicBezTo>
                <a:cubicBezTo>
                  <a:pt x="1" y="23"/>
                  <a:pt x="1" y="23"/>
                  <a:pt x="1" y="24"/>
                </a:cubicBezTo>
                <a:cubicBezTo>
                  <a:pt x="0" y="37"/>
                  <a:pt x="8" y="49"/>
                  <a:pt x="20" y="52"/>
                </a:cubicBezTo>
                <a:cubicBezTo>
                  <a:pt x="21" y="53"/>
                  <a:pt x="23" y="53"/>
                  <a:pt x="24" y="53"/>
                </a:cubicBezTo>
                <a:cubicBezTo>
                  <a:pt x="24" y="53"/>
                  <a:pt x="24" y="53"/>
                  <a:pt x="25" y="53"/>
                </a:cubicBezTo>
                <a:cubicBezTo>
                  <a:pt x="26" y="53"/>
                  <a:pt x="27" y="53"/>
                  <a:pt x="28" y="53"/>
                </a:cubicBezTo>
                <a:cubicBezTo>
                  <a:pt x="36" y="53"/>
                  <a:pt x="44" y="49"/>
                  <a:pt x="49" y="43"/>
                </a:cubicBezTo>
                <a:cubicBezTo>
                  <a:pt x="50" y="42"/>
                  <a:pt x="50" y="41"/>
                  <a:pt x="51" y="39"/>
                </a:cubicBezTo>
                <a:cubicBezTo>
                  <a:pt x="53" y="37"/>
                  <a:pt x="54" y="34"/>
                  <a:pt x="54" y="30"/>
                </a:cubicBezTo>
                <a:cubicBezTo>
                  <a:pt x="56" y="16"/>
                  <a:pt x="46" y="2"/>
                  <a:pt x="32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29" y="0"/>
                  <a:pt x="28" y="0"/>
                </a:cubicBezTo>
              </a:path>
            </a:pathLst>
          </a:custGeom>
          <a:solidFill>
            <a:schemeClr val="tx2">
              <a:alpha val="26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43007" y="3004389"/>
            <a:ext cx="231099" cy="222895"/>
            <a:chOff x="9943007" y="3004389"/>
            <a:chExt cx="231099" cy="222895"/>
          </a:xfrm>
        </p:grpSpPr>
        <p:sp>
          <p:nvSpPr>
            <p:cNvPr id="38" name="Freeform 20452"/>
            <p:cNvSpPr>
              <a:spLocks/>
            </p:cNvSpPr>
            <p:nvPr/>
          </p:nvSpPr>
          <p:spPr bwMode="auto">
            <a:xfrm>
              <a:off x="10004809" y="3061138"/>
              <a:ext cx="112814" cy="109396"/>
            </a:xfrm>
            <a:custGeom>
              <a:avLst/>
              <a:gdLst>
                <a:gd name="T0" fmla="*/ 35 w 70"/>
                <a:gd name="T1" fmla="*/ 0 h 68"/>
                <a:gd name="T2" fmla="*/ 30 w 70"/>
                <a:gd name="T3" fmla="*/ 0 h 68"/>
                <a:gd name="T4" fmla="*/ 26 w 70"/>
                <a:gd name="T5" fmla="*/ 1 h 68"/>
                <a:gd name="T6" fmla="*/ 6 w 70"/>
                <a:gd name="T7" fmla="*/ 17 h 68"/>
                <a:gd name="T8" fmla="*/ 4 w 70"/>
                <a:gd name="T9" fmla="*/ 21 h 68"/>
                <a:gd name="T10" fmla="*/ 2 w 70"/>
                <a:gd name="T11" fmla="*/ 29 h 68"/>
                <a:gd name="T12" fmla="*/ 17 w 70"/>
                <a:gd name="T13" fmla="*/ 62 h 68"/>
                <a:gd name="T14" fmla="*/ 21 w 70"/>
                <a:gd name="T15" fmla="*/ 64 h 68"/>
                <a:gd name="T16" fmla="*/ 30 w 70"/>
                <a:gd name="T17" fmla="*/ 67 h 68"/>
                <a:gd name="T18" fmla="*/ 35 w 70"/>
                <a:gd name="T19" fmla="*/ 68 h 68"/>
                <a:gd name="T20" fmla="*/ 69 w 70"/>
                <a:gd name="T21" fmla="*/ 39 h 68"/>
                <a:gd name="T22" fmla="*/ 65 w 70"/>
                <a:gd name="T23" fmla="*/ 17 h 68"/>
                <a:gd name="T24" fmla="*/ 62 w 70"/>
                <a:gd name="T25" fmla="*/ 13 h 68"/>
                <a:gd name="T26" fmla="*/ 51 w 70"/>
                <a:gd name="T27" fmla="*/ 3 h 68"/>
                <a:gd name="T28" fmla="*/ 47 w 70"/>
                <a:gd name="T29" fmla="*/ 2 h 68"/>
                <a:gd name="T30" fmla="*/ 40 w 70"/>
                <a:gd name="T31" fmla="*/ 0 h 68"/>
                <a:gd name="T32" fmla="*/ 35 w 70"/>
                <a:gd name="T3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68">
                  <a:moveTo>
                    <a:pt x="35" y="0"/>
                  </a:move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8" y="0"/>
                    <a:pt x="26" y="1"/>
                  </a:cubicBezTo>
                  <a:cubicBezTo>
                    <a:pt x="17" y="3"/>
                    <a:pt x="10" y="9"/>
                    <a:pt x="6" y="17"/>
                  </a:cubicBezTo>
                  <a:cubicBezTo>
                    <a:pt x="5" y="19"/>
                    <a:pt x="4" y="20"/>
                    <a:pt x="4" y="21"/>
                  </a:cubicBezTo>
                  <a:cubicBezTo>
                    <a:pt x="3" y="24"/>
                    <a:pt x="2" y="26"/>
                    <a:pt x="2" y="29"/>
                  </a:cubicBezTo>
                  <a:cubicBezTo>
                    <a:pt x="0" y="42"/>
                    <a:pt x="6" y="55"/>
                    <a:pt x="17" y="62"/>
                  </a:cubicBezTo>
                  <a:cubicBezTo>
                    <a:pt x="18" y="63"/>
                    <a:pt x="19" y="64"/>
                    <a:pt x="21" y="64"/>
                  </a:cubicBezTo>
                  <a:cubicBezTo>
                    <a:pt x="24" y="66"/>
                    <a:pt x="27" y="67"/>
                    <a:pt x="30" y="67"/>
                  </a:cubicBezTo>
                  <a:cubicBezTo>
                    <a:pt x="32" y="68"/>
                    <a:pt x="34" y="68"/>
                    <a:pt x="35" y="68"/>
                  </a:cubicBezTo>
                  <a:cubicBezTo>
                    <a:pt x="52" y="68"/>
                    <a:pt x="66" y="56"/>
                    <a:pt x="69" y="39"/>
                  </a:cubicBezTo>
                  <a:cubicBezTo>
                    <a:pt x="70" y="31"/>
                    <a:pt x="68" y="23"/>
                    <a:pt x="65" y="17"/>
                  </a:cubicBezTo>
                  <a:cubicBezTo>
                    <a:pt x="64" y="15"/>
                    <a:pt x="63" y="14"/>
                    <a:pt x="62" y="13"/>
                  </a:cubicBezTo>
                  <a:cubicBezTo>
                    <a:pt x="59" y="9"/>
                    <a:pt x="55" y="6"/>
                    <a:pt x="51" y="3"/>
                  </a:cubicBezTo>
                  <a:cubicBezTo>
                    <a:pt x="49" y="3"/>
                    <a:pt x="48" y="2"/>
                    <a:pt x="47" y="2"/>
                  </a:cubicBezTo>
                  <a:cubicBezTo>
                    <a:pt x="45" y="1"/>
                    <a:pt x="43" y="0"/>
                    <a:pt x="40" y="0"/>
                  </a:cubicBezTo>
                  <a:cubicBezTo>
                    <a:pt x="39" y="0"/>
                    <a:pt x="37" y="0"/>
                    <a:pt x="35" y="0"/>
                  </a:cubicBezTo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Freeform 20453"/>
            <p:cNvSpPr>
              <a:spLocks noEditPoints="1"/>
            </p:cNvSpPr>
            <p:nvPr/>
          </p:nvSpPr>
          <p:spPr bwMode="auto">
            <a:xfrm>
              <a:off x="9943007" y="3004389"/>
              <a:ext cx="231099" cy="222895"/>
            </a:xfrm>
            <a:custGeom>
              <a:avLst/>
              <a:gdLst>
                <a:gd name="T0" fmla="*/ 65 w 143"/>
                <a:gd name="T1" fmla="*/ 19 h 138"/>
                <a:gd name="T2" fmla="*/ 72 w 143"/>
                <a:gd name="T3" fmla="*/ 18 h 138"/>
                <a:gd name="T4" fmla="*/ 80 w 143"/>
                <a:gd name="T5" fmla="*/ 19 h 138"/>
                <a:gd name="T6" fmla="*/ 90 w 143"/>
                <a:gd name="T7" fmla="*/ 21 h 138"/>
                <a:gd name="T8" fmla="*/ 94 w 143"/>
                <a:gd name="T9" fmla="*/ 23 h 138"/>
                <a:gd name="T10" fmla="*/ 112 w 143"/>
                <a:gd name="T11" fmla="*/ 38 h 138"/>
                <a:gd name="T12" fmla="*/ 115 w 143"/>
                <a:gd name="T13" fmla="*/ 41 h 138"/>
                <a:gd name="T14" fmla="*/ 122 w 143"/>
                <a:gd name="T15" fmla="*/ 76 h 138"/>
                <a:gd name="T16" fmla="*/ 72 w 143"/>
                <a:gd name="T17" fmla="*/ 119 h 138"/>
                <a:gd name="T18" fmla="*/ 65 w 143"/>
                <a:gd name="T19" fmla="*/ 119 h 138"/>
                <a:gd name="T20" fmla="*/ 49 w 143"/>
                <a:gd name="T21" fmla="*/ 114 h 138"/>
                <a:gd name="T22" fmla="*/ 45 w 143"/>
                <a:gd name="T23" fmla="*/ 111 h 138"/>
                <a:gd name="T24" fmla="*/ 22 w 143"/>
                <a:gd name="T25" fmla="*/ 61 h 138"/>
                <a:gd name="T26" fmla="*/ 26 w 143"/>
                <a:gd name="T27" fmla="*/ 47 h 138"/>
                <a:gd name="T28" fmla="*/ 28 w 143"/>
                <a:gd name="T29" fmla="*/ 44 h 138"/>
                <a:gd name="T30" fmla="*/ 60 w 143"/>
                <a:gd name="T31" fmla="*/ 20 h 138"/>
                <a:gd name="T32" fmla="*/ 65 w 143"/>
                <a:gd name="T33" fmla="*/ 19 h 138"/>
                <a:gd name="T34" fmla="*/ 72 w 143"/>
                <a:gd name="T35" fmla="*/ 0 h 138"/>
                <a:gd name="T36" fmla="*/ 62 w 143"/>
                <a:gd name="T37" fmla="*/ 0 h 138"/>
                <a:gd name="T38" fmla="*/ 57 w 143"/>
                <a:gd name="T39" fmla="*/ 1 h 138"/>
                <a:gd name="T40" fmla="*/ 13 w 143"/>
                <a:gd name="T41" fmla="*/ 34 h 138"/>
                <a:gd name="T42" fmla="*/ 11 w 143"/>
                <a:gd name="T43" fmla="*/ 38 h 138"/>
                <a:gd name="T44" fmla="*/ 4 w 143"/>
                <a:gd name="T45" fmla="*/ 59 h 138"/>
                <a:gd name="T46" fmla="*/ 36 w 143"/>
                <a:gd name="T47" fmla="*/ 127 h 138"/>
                <a:gd name="T48" fmla="*/ 39 w 143"/>
                <a:gd name="T49" fmla="*/ 129 h 138"/>
                <a:gd name="T50" fmla="*/ 62 w 143"/>
                <a:gd name="T51" fmla="*/ 137 h 138"/>
                <a:gd name="T52" fmla="*/ 72 w 143"/>
                <a:gd name="T53" fmla="*/ 138 h 138"/>
                <a:gd name="T54" fmla="*/ 141 w 143"/>
                <a:gd name="T55" fmla="*/ 79 h 138"/>
                <a:gd name="T56" fmla="*/ 129 w 143"/>
                <a:gd name="T57" fmla="*/ 30 h 138"/>
                <a:gd name="T58" fmla="*/ 127 w 143"/>
                <a:gd name="T59" fmla="*/ 26 h 138"/>
                <a:gd name="T60" fmla="*/ 100 w 143"/>
                <a:gd name="T61" fmla="*/ 6 h 138"/>
                <a:gd name="T62" fmla="*/ 96 w 143"/>
                <a:gd name="T63" fmla="*/ 4 h 138"/>
                <a:gd name="T64" fmla="*/ 82 w 143"/>
                <a:gd name="T65" fmla="*/ 0 h 138"/>
                <a:gd name="T66" fmla="*/ 72 w 143"/>
                <a:gd name="T6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" h="138">
                  <a:moveTo>
                    <a:pt x="65" y="19"/>
                  </a:moveTo>
                  <a:cubicBezTo>
                    <a:pt x="67" y="18"/>
                    <a:pt x="70" y="18"/>
                    <a:pt x="72" y="18"/>
                  </a:cubicBezTo>
                  <a:cubicBezTo>
                    <a:pt x="75" y="18"/>
                    <a:pt x="77" y="18"/>
                    <a:pt x="80" y="19"/>
                  </a:cubicBezTo>
                  <a:cubicBezTo>
                    <a:pt x="83" y="19"/>
                    <a:pt x="87" y="20"/>
                    <a:pt x="90" y="21"/>
                  </a:cubicBezTo>
                  <a:cubicBezTo>
                    <a:pt x="91" y="22"/>
                    <a:pt x="92" y="22"/>
                    <a:pt x="94" y="23"/>
                  </a:cubicBezTo>
                  <a:cubicBezTo>
                    <a:pt x="101" y="26"/>
                    <a:pt x="107" y="31"/>
                    <a:pt x="112" y="38"/>
                  </a:cubicBezTo>
                  <a:cubicBezTo>
                    <a:pt x="113" y="39"/>
                    <a:pt x="114" y="40"/>
                    <a:pt x="115" y="41"/>
                  </a:cubicBezTo>
                  <a:cubicBezTo>
                    <a:pt x="121" y="51"/>
                    <a:pt x="124" y="63"/>
                    <a:pt x="122" y="76"/>
                  </a:cubicBezTo>
                  <a:cubicBezTo>
                    <a:pt x="119" y="101"/>
                    <a:pt x="97" y="119"/>
                    <a:pt x="72" y="119"/>
                  </a:cubicBezTo>
                  <a:cubicBezTo>
                    <a:pt x="70" y="119"/>
                    <a:pt x="67" y="119"/>
                    <a:pt x="65" y="119"/>
                  </a:cubicBezTo>
                  <a:cubicBezTo>
                    <a:pt x="59" y="118"/>
                    <a:pt x="54" y="116"/>
                    <a:pt x="49" y="114"/>
                  </a:cubicBezTo>
                  <a:cubicBezTo>
                    <a:pt x="48" y="113"/>
                    <a:pt x="47" y="112"/>
                    <a:pt x="45" y="111"/>
                  </a:cubicBezTo>
                  <a:cubicBezTo>
                    <a:pt x="29" y="101"/>
                    <a:pt x="19" y="82"/>
                    <a:pt x="22" y="61"/>
                  </a:cubicBezTo>
                  <a:cubicBezTo>
                    <a:pt x="23" y="56"/>
                    <a:pt x="25" y="52"/>
                    <a:pt x="26" y="47"/>
                  </a:cubicBezTo>
                  <a:cubicBezTo>
                    <a:pt x="27" y="46"/>
                    <a:pt x="28" y="45"/>
                    <a:pt x="28" y="44"/>
                  </a:cubicBezTo>
                  <a:cubicBezTo>
                    <a:pt x="35" y="32"/>
                    <a:pt x="47" y="23"/>
                    <a:pt x="60" y="20"/>
                  </a:cubicBezTo>
                  <a:cubicBezTo>
                    <a:pt x="62" y="19"/>
                    <a:pt x="63" y="19"/>
                    <a:pt x="65" y="19"/>
                  </a:cubicBezTo>
                  <a:moveTo>
                    <a:pt x="72" y="0"/>
                  </a:moveTo>
                  <a:cubicBezTo>
                    <a:pt x="69" y="0"/>
                    <a:pt x="65" y="0"/>
                    <a:pt x="62" y="0"/>
                  </a:cubicBezTo>
                  <a:cubicBezTo>
                    <a:pt x="60" y="1"/>
                    <a:pt x="59" y="1"/>
                    <a:pt x="57" y="1"/>
                  </a:cubicBezTo>
                  <a:cubicBezTo>
                    <a:pt x="39" y="5"/>
                    <a:pt x="22" y="17"/>
                    <a:pt x="13" y="34"/>
                  </a:cubicBezTo>
                  <a:cubicBezTo>
                    <a:pt x="12" y="35"/>
                    <a:pt x="11" y="36"/>
                    <a:pt x="11" y="38"/>
                  </a:cubicBezTo>
                  <a:cubicBezTo>
                    <a:pt x="7" y="44"/>
                    <a:pt x="5" y="51"/>
                    <a:pt x="4" y="59"/>
                  </a:cubicBezTo>
                  <a:cubicBezTo>
                    <a:pt x="0" y="86"/>
                    <a:pt x="13" y="113"/>
                    <a:pt x="36" y="127"/>
                  </a:cubicBezTo>
                  <a:cubicBezTo>
                    <a:pt x="37" y="128"/>
                    <a:pt x="38" y="129"/>
                    <a:pt x="39" y="129"/>
                  </a:cubicBezTo>
                  <a:cubicBezTo>
                    <a:pt x="46" y="133"/>
                    <a:pt x="54" y="136"/>
                    <a:pt x="62" y="137"/>
                  </a:cubicBezTo>
                  <a:cubicBezTo>
                    <a:pt x="66" y="137"/>
                    <a:pt x="69" y="138"/>
                    <a:pt x="72" y="138"/>
                  </a:cubicBezTo>
                  <a:cubicBezTo>
                    <a:pt x="106" y="138"/>
                    <a:pt x="136" y="113"/>
                    <a:pt x="141" y="79"/>
                  </a:cubicBezTo>
                  <a:cubicBezTo>
                    <a:pt x="143" y="61"/>
                    <a:pt x="139" y="44"/>
                    <a:pt x="129" y="30"/>
                  </a:cubicBezTo>
                  <a:cubicBezTo>
                    <a:pt x="128" y="28"/>
                    <a:pt x="128" y="27"/>
                    <a:pt x="127" y="26"/>
                  </a:cubicBezTo>
                  <a:cubicBezTo>
                    <a:pt x="120" y="17"/>
                    <a:pt x="111" y="10"/>
                    <a:pt x="100" y="6"/>
                  </a:cubicBezTo>
                  <a:cubicBezTo>
                    <a:pt x="99" y="5"/>
                    <a:pt x="98" y="4"/>
                    <a:pt x="96" y="4"/>
                  </a:cubicBezTo>
                  <a:cubicBezTo>
                    <a:pt x="92" y="2"/>
                    <a:pt x="87" y="1"/>
                    <a:pt x="82" y="0"/>
                  </a:cubicBezTo>
                  <a:cubicBezTo>
                    <a:pt x="79" y="0"/>
                    <a:pt x="76" y="0"/>
                    <a:pt x="72" y="0"/>
                  </a:cubicBezTo>
                </a:path>
              </a:pathLst>
            </a:custGeom>
            <a:solidFill>
              <a:schemeClr val="tx2">
                <a:alpha val="26000"/>
              </a:schemeClr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782424" y="2965563"/>
            <a:ext cx="190282" cy="179000"/>
            <a:chOff x="7782424" y="2965563"/>
            <a:chExt cx="190282" cy="179000"/>
          </a:xfrm>
        </p:grpSpPr>
        <p:sp>
          <p:nvSpPr>
            <p:cNvPr id="40" name="Freeform 20472"/>
            <p:cNvSpPr>
              <a:spLocks/>
            </p:cNvSpPr>
            <p:nvPr/>
          </p:nvSpPr>
          <p:spPr bwMode="auto">
            <a:xfrm>
              <a:off x="7835515" y="3014721"/>
              <a:ext cx="84099" cy="80680"/>
            </a:xfrm>
            <a:custGeom>
              <a:avLst/>
              <a:gdLst>
                <a:gd name="T0" fmla="*/ 27 w 52"/>
                <a:gd name="T1" fmla="*/ 0 h 50"/>
                <a:gd name="T2" fmla="*/ 21 w 52"/>
                <a:gd name="T3" fmla="*/ 1 h 50"/>
                <a:gd name="T4" fmla="*/ 17 w 52"/>
                <a:gd name="T5" fmla="*/ 2 h 50"/>
                <a:gd name="T6" fmla="*/ 9 w 52"/>
                <a:gd name="T7" fmla="*/ 8 h 50"/>
                <a:gd name="T8" fmla="*/ 6 w 52"/>
                <a:gd name="T9" fmla="*/ 11 h 50"/>
                <a:gd name="T10" fmla="*/ 2 w 52"/>
                <a:gd name="T11" fmla="*/ 21 h 50"/>
                <a:gd name="T12" fmla="*/ 23 w 52"/>
                <a:gd name="T13" fmla="*/ 50 h 50"/>
                <a:gd name="T14" fmla="*/ 27 w 52"/>
                <a:gd name="T15" fmla="*/ 50 h 50"/>
                <a:gd name="T16" fmla="*/ 38 w 52"/>
                <a:gd name="T17" fmla="*/ 47 h 50"/>
                <a:gd name="T18" fmla="*/ 42 w 52"/>
                <a:gd name="T19" fmla="*/ 45 h 50"/>
                <a:gd name="T20" fmla="*/ 51 w 52"/>
                <a:gd name="T21" fmla="*/ 32 h 50"/>
                <a:gd name="T22" fmla="*/ 51 w 52"/>
                <a:gd name="T23" fmla="*/ 29 h 50"/>
                <a:gd name="T24" fmla="*/ 51 w 52"/>
                <a:gd name="T25" fmla="*/ 27 h 50"/>
                <a:gd name="T26" fmla="*/ 36 w 52"/>
                <a:gd name="T27" fmla="*/ 2 h 50"/>
                <a:gd name="T28" fmla="*/ 32 w 52"/>
                <a:gd name="T29" fmla="*/ 1 h 50"/>
                <a:gd name="T30" fmla="*/ 30 w 52"/>
                <a:gd name="T31" fmla="*/ 0 h 50"/>
                <a:gd name="T32" fmla="*/ 27 w 52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0">
                  <a:moveTo>
                    <a:pt x="27" y="0"/>
                  </a:moveTo>
                  <a:cubicBezTo>
                    <a:pt x="25" y="0"/>
                    <a:pt x="23" y="0"/>
                    <a:pt x="21" y="1"/>
                  </a:cubicBezTo>
                  <a:cubicBezTo>
                    <a:pt x="20" y="1"/>
                    <a:pt x="19" y="1"/>
                    <a:pt x="17" y="2"/>
                  </a:cubicBezTo>
                  <a:cubicBezTo>
                    <a:pt x="14" y="3"/>
                    <a:pt x="11" y="5"/>
                    <a:pt x="9" y="8"/>
                  </a:cubicBezTo>
                  <a:cubicBezTo>
                    <a:pt x="8" y="9"/>
                    <a:pt x="7" y="10"/>
                    <a:pt x="6" y="11"/>
                  </a:cubicBezTo>
                  <a:cubicBezTo>
                    <a:pt x="4" y="14"/>
                    <a:pt x="3" y="17"/>
                    <a:pt x="2" y="21"/>
                  </a:cubicBezTo>
                  <a:cubicBezTo>
                    <a:pt x="0" y="35"/>
                    <a:pt x="9" y="48"/>
                    <a:pt x="23" y="50"/>
                  </a:cubicBezTo>
                  <a:cubicBezTo>
                    <a:pt x="24" y="50"/>
                    <a:pt x="25" y="50"/>
                    <a:pt x="27" y="50"/>
                  </a:cubicBezTo>
                  <a:cubicBezTo>
                    <a:pt x="31" y="50"/>
                    <a:pt x="35" y="49"/>
                    <a:pt x="38" y="47"/>
                  </a:cubicBezTo>
                  <a:cubicBezTo>
                    <a:pt x="39" y="46"/>
                    <a:pt x="41" y="46"/>
                    <a:pt x="42" y="45"/>
                  </a:cubicBezTo>
                  <a:cubicBezTo>
                    <a:pt x="46" y="41"/>
                    <a:pt x="49" y="37"/>
                    <a:pt x="51" y="32"/>
                  </a:cubicBezTo>
                  <a:cubicBezTo>
                    <a:pt x="51" y="31"/>
                    <a:pt x="51" y="30"/>
                    <a:pt x="51" y="29"/>
                  </a:cubicBezTo>
                  <a:cubicBezTo>
                    <a:pt x="51" y="28"/>
                    <a:pt x="51" y="28"/>
                    <a:pt x="51" y="27"/>
                  </a:cubicBezTo>
                  <a:cubicBezTo>
                    <a:pt x="52" y="16"/>
                    <a:pt x="46" y="6"/>
                    <a:pt x="36" y="2"/>
                  </a:cubicBezTo>
                  <a:cubicBezTo>
                    <a:pt x="35" y="1"/>
                    <a:pt x="33" y="1"/>
                    <a:pt x="32" y="1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Freeform 20473"/>
            <p:cNvSpPr>
              <a:spLocks noEditPoints="1"/>
            </p:cNvSpPr>
            <p:nvPr/>
          </p:nvSpPr>
          <p:spPr bwMode="auto">
            <a:xfrm>
              <a:off x="7782424" y="2965563"/>
              <a:ext cx="190282" cy="179000"/>
            </a:xfrm>
            <a:custGeom>
              <a:avLst/>
              <a:gdLst>
                <a:gd name="T0" fmla="*/ 44 w 107"/>
                <a:gd name="T1" fmla="*/ 15 h 101"/>
                <a:gd name="T2" fmla="*/ 54 w 107"/>
                <a:gd name="T3" fmla="*/ 14 h 101"/>
                <a:gd name="T4" fmla="*/ 59 w 107"/>
                <a:gd name="T5" fmla="*/ 14 h 101"/>
                <a:gd name="T6" fmla="*/ 60 w 107"/>
                <a:gd name="T7" fmla="*/ 15 h 101"/>
                <a:gd name="T8" fmla="*/ 65 w 107"/>
                <a:gd name="T9" fmla="*/ 16 h 101"/>
                <a:gd name="T10" fmla="*/ 90 w 107"/>
                <a:gd name="T11" fmla="*/ 56 h 101"/>
                <a:gd name="T12" fmla="*/ 90 w 107"/>
                <a:gd name="T13" fmla="*/ 56 h 101"/>
                <a:gd name="T14" fmla="*/ 89 w 107"/>
                <a:gd name="T15" fmla="*/ 60 h 101"/>
                <a:gd name="T16" fmla="*/ 74 w 107"/>
                <a:gd name="T17" fmla="*/ 82 h 101"/>
                <a:gd name="T18" fmla="*/ 70 w 107"/>
                <a:gd name="T19" fmla="*/ 84 h 101"/>
                <a:gd name="T20" fmla="*/ 54 w 107"/>
                <a:gd name="T21" fmla="*/ 88 h 101"/>
                <a:gd name="T22" fmla="*/ 48 w 107"/>
                <a:gd name="T23" fmla="*/ 88 h 101"/>
                <a:gd name="T24" fmla="*/ 17 w 107"/>
                <a:gd name="T25" fmla="*/ 46 h 101"/>
                <a:gd name="T26" fmla="*/ 23 w 107"/>
                <a:gd name="T27" fmla="*/ 30 h 101"/>
                <a:gd name="T28" fmla="*/ 26 w 107"/>
                <a:gd name="T29" fmla="*/ 26 h 101"/>
                <a:gd name="T30" fmla="*/ 39 w 107"/>
                <a:gd name="T31" fmla="*/ 17 h 101"/>
                <a:gd name="T32" fmla="*/ 44 w 107"/>
                <a:gd name="T33" fmla="*/ 15 h 101"/>
                <a:gd name="T34" fmla="*/ 54 w 107"/>
                <a:gd name="T35" fmla="*/ 0 h 101"/>
                <a:gd name="T36" fmla="*/ 38 w 107"/>
                <a:gd name="T37" fmla="*/ 3 h 101"/>
                <a:gd name="T38" fmla="*/ 34 w 107"/>
                <a:gd name="T39" fmla="*/ 5 h 101"/>
                <a:gd name="T40" fmla="*/ 15 w 107"/>
                <a:gd name="T41" fmla="*/ 19 h 101"/>
                <a:gd name="T42" fmla="*/ 12 w 107"/>
                <a:gd name="T43" fmla="*/ 22 h 101"/>
                <a:gd name="T44" fmla="*/ 4 w 107"/>
                <a:gd name="T45" fmla="*/ 44 h 101"/>
                <a:gd name="T46" fmla="*/ 46 w 107"/>
                <a:gd name="T47" fmla="*/ 101 h 101"/>
                <a:gd name="T48" fmla="*/ 54 w 107"/>
                <a:gd name="T49" fmla="*/ 101 h 101"/>
                <a:gd name="T50" fmla="*/ 76 w 107"/>
                <a:gd name="T51" fmla="*/ 96 h 101"/>
                <a:gd name="T52" fmla="*/ 80 w 107"/>
                <a:gd name="T53" fmla="*/ 94 h 101"/>
                <a:gd name="T54" fmla="*/ 103 w 107"/>
                <a:gd name="T55" fmla="*/ 62 h 101"/>
                <a:gd name="T56" fmla="*/ 104 w 107"/>
                <a:gd name="T57" fmla="*/ 58 h 101"/>
                <a:gd name="T58" fmla="*/ 104 w 107"/>
                <a:gd name="T59" fmla="*/ 58 h 101"/>
                <a:gd name="T60" fmla="*/ 67 w 107"/>
                <a:gd name="T61" fmla="*/ 2 h 101"/>
                <a:gd name="T62" fmla="*/ 62 w 107"/>
                <a:gd name="T63" fmla="*/ 1 h 101"/>
                <a:gd name="T64" fmla="*/ 61 w 107"/>
                <a:gd name="T65" fmla="*/ 1 h 101"/>
                <a:gd name="T66" fmla="*/ 54 w 107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" h="101">
                  <a:moveTo>
                    <a:pt x="44" y="15"/>
                  </a:moveTo>
                  <a:cubicBezTo>
                    <a:pt x="47" y="15"/>
                    <a:pt x="50" y="14"/>
                    <a:pt x="54" y="14"/>
                  </a:cubicBezTo>
                  <a:cubicBezTo>
                    <a:pt x="55" y="14"/>
                    <a:pt x="57" y="14"/>
                    <a:pt x="59" y="14"/>
                  </a:cubicBezTo>
                  <a:cubicBezTo>
                    <a:pt x="59" y="15"/>
                    <a:pt x="60" y="15"/>
                    <a:pt x="60" y="15"/>
                  </a:cubicBezTo>
                  <a:cubicBezTo>
                    <a:pt x="62" y="15"/>
                    <a:pt x="63" y="15"/>
                    <a:pt x="65" y="16"/>
                  </a:cubicBezTo>
                  <a:cubicBezTo>
                    <a:pt x="81" y="21"/>
                    <a:pt x="92" y="38"/>
                    <a:pt x="90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0" y="58"/>
                    <a:pt x="90" y="59"/>
                    <a:pt x="89" y="60"/>
                  </a:cubicBezTo>
                  <a:cubicBezTo>
                    <a:pt x="87" y="69"/>
                    <a:pt x="82" y="77"/>
                    <a:pt x="74" y="82"/>
                  </a:cubicBezTo>
                  <a:cubicBezTo>
                    <a:pt x="73" y="83"/>
                    <a:pt x="72" y="83"/>
                    <a:pt x="70" y="84"/>
                  </a:cubicBezTo>
                  <a:cubicBezTo>
                    <a:pt x="65" y="87"/>
                    <a:pt x="60" y="88"/>
                    <a:pt x="54" y="88"/>
                  </a:cubicBezTo>
                  <a:cubicBezTo>
                    <a:pt x="52" y="88"/>
                    <a:pt x="50" y="88"/>
                    <a:pt x="48" y="88"/>
                  </a:cubicBezTo>
                  <a:cubicBezTo>
                    <a:pt x="28" y="85"/>
                    <a:pt x="14" y="66"/>
                    <a:pt x="17" y="46"/>
                  </a:cubicBezTo>
                  <a:cubicBezTo>
                    <a:pt x="18" y="40"/>
                    <a:pt x="20" y="34"/>
                    <a:pt x="23" y="30"/>
                  </a:cubicBezTo>
                  <a:cubicBezTo>
                    <a:pt x="24" y="29"/>
                    <a:pt x="25" y="28"/>
                    <a:pt x="26" y="26"/>
                  </a:cubicBezTo>
                  <a:cubicBezTo>
                    <a:pt x="30" y="22"/>
                    <a:pt x="34" y="19"/>
                    <a:pt x="39" y="17"/>
                  </a:cubicBezTo>
                  <a:cubicBezTo>
                    <a:pt x="41" y="16"/>
                    <a:pt x="42" y="16"/>
                    <a:pt x="44" y="15"/>
                  </a:cubicBezTo>
                  <a:moveTo>
                    <a:pt x="54" y="0"/>
                  </a:moveTo>
                  <a:cubicBezTo>
                    <a:pt x="48" y="0"/>
                    <a:pt x="43" y="1"/>
                    <a:pt x="38" y="3"/>
                  </a:cubicBezTo>
                  <a:cubicBezTo>
                    <a:pt x="37" y="3"/>
                    <a:pt x="35" y="4"/>
                    <a:pt x="34" y="5"/>
                  </a:cubicBezTo>
                  <a:cubicBezTo>
                    <a:pt x="27" y="8"/>
                    <a:pt x="20" y="12"/>
                    <a:pt x="15" y="19"/>
                  </a:cubicBezTo>
                  <a:cubicBezTo>
                    <a:pt x="14" y="20"/>
                    <a:pt x="13" y="21"/>
                    <a:pt x="12" y="22"/>
                  </a:cubicBezTo>
                  <a:cubicBezTo>
                    <a:pt x="8" y="28"/>
                    <a:pt x="5" y="36"/>
                    <a:pt x="4" y="44"/>
                  </a:cubicBezTo>
                  <a:cubicBezTo>
                    <a:pt x="0" y="71"/>
                    <a:pt x="19" y="97"/>
                    <a:pt x="46" y="101"/>
                  </a:cubicBezTo>
                  <a:cubicBezTo>
                    <a:pt x="49" y="101"/>
                    <a:pt x="51" y="101"/>
                    <a:pt x="54" y="101"/>
                  </a:cubicBezTo>
                  <a:cubicBezTo>
                    <a:pt x="62" y="101"/>
                    <a:pt x="69" y="100"/>
                    <a:pt x="76" y="96"/>
                  </a:cubicBezTo>
                  <a:cubicBezTo>
                    <a:pt x="77" y="96"/>
                    <a:pt x="79" y="95"/>
                    <a:pt x="80" y="94"/>
                  </a:cubicBezTo>
                  <a:cubicBezTo>
                    <a:pt x="91" y="87"/>
                    <a:pt x="100" y="76"/>
                    <a:pt x="103" y="62"/>
                  </a:cubicBezTo>
                  <a:cubicBezTo>
                    <a:pt x="103" y="61"/>
                    <a:pt x="103" y="60"/>
                    <a:pt x="104" y="58"/>
                  </a:cubicBezTo>
                  <a:cubicBezTo>
                    <a:pt x="104" y="58"/>
                    <a:pt x="104" y="58"/>
                    <a:pt x="104" y="58"/>
                  </a:cubicBezTo>
                  <a:cubicBezTo>
                    <a:pt x="107" y="33"/>
                    <a:pt x="91" y="9"/>
                    <a:pt x="67" y="2"/>
                  </a:cubicBezTo>
                  <a:cubicBezTo>
                    <a:pt x="65" y="2"/>
                    <a:pt x="64" y="2"/>
                    <a:pt x="62" y="1"/>
                  </a:cubicBezTo>
                  <a:cubicBezTo>
                    <a:pt x="62" y="1"/>
                    <a:pt x="61" y="1"/>
                    <a:pt x="61" y="1"/>
                  </a:cubicBezTo>
                  <a:cubicBezTo>
                    <a:pt x="59" y="1"/>
                    <a:pt x="56" y="0"/>
                    <a:pt x="54" y="0"/>
                  </a:cubicBezTo>
                </a:path>
              </a:pathLst>
            </a:custGeom>
            <a:solidFill>
              <a:schemeClr val="tx2">
                <a:alpha val="26000"/>
              </a:schemeClr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2" name="Freeform 20475"/>
          <p:cNvSpPr>
            <a:spLocks noEditPoints="1"/>
          </p:cNvSpPr>
          <p:nvPr/>
        </p:nvSpPr>
        <p:spPr bwMode="auto">
          <a:xfrm>
            <a:off x="4989491" y="3415996"/>
            <a:ext cx="230241" cy="217500"/>
          </a:xfrm>
          <a:custGeom>
            <a:avLst/>
            <a:gdLst>
              <a:gd name="T0" fmla="*/ 43 w 107"/>
              <a:gd name="T1" fmla="*/ 16 h 101"/>
              <a:gd name="T2" fmla="*/ 54 w 107"/>
              <a:gd name="T3" fmla="*/ 14 h 101"/>
              <a:gd name="T4" fmla="*/ 56 w 107"/>
              <a:gd name="T5" fmla="*/ 14 h 101"/>
              <a:gd name="T6" fmla="*/ 60 w 107"/>
              <a:gd name="T7" fmla="*/ 14 h 101"/>
              <a:gd name="T8" fmla="*/ 60 w 107"/>
              <a:gd name="T9" fmla="*/ 14 h 101"/>
              <a:gd name="T10" fmla="*/ 76 w 107"/>
              <a:gd name="T11" fmla="*/ 21 h 101"/>
              <a:gd name="T12" fmla="*/ 79 w 107"/>
              <a:gd name="T13" fmla="*/ 24 h 101"/>
              <a:gd name="T14" fmla="*/ 91 w 107"/>
              <a:gd name="T15" fmla="*/ 56 h 101"/>
              <a:gd name="T16" fmla="*/ 54 w 107"/>
              <a:gd name="T17" fmla="*/ 88 h 101"/>
              <a:gd name="T18" fmla="*/ 49 w 107"/>
              <a:gd name="T19" fmla="*/ 87 h 101"/>
              <a:gd name="T20" fmla="*/ 18 w 107"/>
              <a:gd name="T21" fmla="*/ 45 h 101"/>
              <a:gd name="T22" fmla="*/ 39 w 107"/>
              <a:gd name="T23" fmla="*/ 17 h 101"/>
              <a:gd name="T24" fmla="*/ 43 w 107"/>
              <a:gd name="T25" fmla="*/ 16 h 101"/>
              <a:gd name="T26" fmla="*/ 54 w 107"/>
              <a:gd name="T27" fmla="*/ 0 h 101"/>
              <a:gd name="T28" fmla="*/ 39 w 107"/>
              <a:gd name="T29" fmla="*/ 3 h 101"/>
              <a:gd name="T30" fmla="*/ 35 w 107"/>
              <a:gd name="T31" fmla="*/ 4 h 101"/>
              <a:gd name="T32" fmla="*/ 4 w 107"/>
              <a:gd name="T33" fmla="*/ 43 h 101"/>
              <a:gd name="T34" fmla="*/ 47 w 107"/>
              <a:gd name="T35" fmla="*/ 101 h 101"/>
              <a:gd name="T36" fmla="*/ 54 w 107"/>
              <a:gd name="T37" fmla="*/ 101 h 101"/>
              <a:gd name="T38" fmla="*/ 104 w 107"/>
              <a:gd name="T39" fmla="*/ 58 h 101"/>
              <a:gd name="T40" fmla="*/ 87 w 107"/>
              <a:gd name="T41" fmla="*/ 13 h 101"/>
              <a:gd name="T42" fmla="*/ 84 w 107"/>
              <a:gd name="T43" fmla="*/ 10 h 101"/>
              <a:gd name="T44" fmla="*/ 62 w 107"/>
              <a:gd name="T45" fmla="*/ 1 h 101"/>
              <a:gd name="T46" fmla="*/ 62 w 107"/>
              <a:gd name="T47" fmla="*/ 1 h 101"/>
              <a:gd name="T48" fmla="*/ 58 w 107"/>
              <a:gd name="T49" fmla="*/ 1 h 101"/>
              <a:gd name="T50" fmla="*/ 54 w 107"/>
              <a:gd name="T51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7" h="101">
                <a:moveTo>
                  <a:pt x="43" y="16"/>
                </a:moveTo>
                <a:cubicBezTo>
                  <a:pt x="47" y="15"/>
                  <a:pt x="50" y="14"/>
                  <a:pt x="54" y="14"/>
                </a:cubicBezTo>
                <a:cubicBezTo>
                  <a:pt x="55" y="14"/>
                  <a:pt x="55" y="14"/>
                  <a:pt x="56" y="14"/>
                </a:cubicBezTo>
                <a:cubicBezTo>
                  <a:pt x="57" y="14"/>
                  <a:pt x="58" y="14"/>
                  <a:pt x="60" y="14"/>
                </a:cubicBezTo>
                <a:cubicBezTo>
                  <a:pt x="60" y="14"/>
                  <a:pt x="60" y="14"/>
                  <a:pt x="60" y="14"/>
                </a:cubicBezTo>
                <a:cubicBezTo>
                  <a:pt x="66" y="15"/>
                  <a:pt x="71" y="18"/>
                  <a:pt x="76" y="21"/>
                </a:cubicBezTo>
                <a:cubicBezTo>
                  <a:pt x="77" y="22"/>
                  <a:pt x="78" y="23"/>
                  <a:pt x="79" y="24"/>
                </a:cubicBezTo>
                <a:cubicBezTo>
                  <a:pt x="88" y="32"/>
                  <a:pt x="92" y="44"/>
                  <a:pt x="91" y="56"/>
                </a:cubicBezTo>
                <a:cubicBezTo>
                  <a:pt x="88" y="75"/>
                  <a:pt x="72" y="88"/>
                  <a:pt x="54" y="88"/>
                </a:cubicBezTo>
                <a:cubicBezTo>
                  <a:pt x="52" y="88"/>
                  <a:pt x="50" y="88"/>
                  <a:pt x="49" y="87"/>
                </a:cubicBezTo>
                <a:cubicBezTo>
                  <a:pt x="29" y="84"/>
                  <a:pt x="15" y="66"/>
                  <a:pt x="18" y="45"/>
                </a:cubicBezTo>
                <a:cubicBezTo>
                  <a:pt x="20" y="32"/>
                  <a:pt x="28" y="22"/>
                  <a:pt x="39" y="17"/>
                </a:cubicBezTo>
                <a:cubicBezTo>
                  <a:pt x="41" y="16"/>
                  <a:pt x="42" y="16"/>
                  <a:pt x="43" y="16"/>
                </a:cubicBezTo>
                <a:moveTo>
                  <a:pt x="54" y="0"/>
                </a:moveTo>
                <a:cubicBezTo>
                  <a:pt x="49" y="0"/>
                  <a:pt x="44" y="1"/>
                  <a:pt x="39" y="3"/>
                </a:cubicBezTo>
                <a:cubicBezTo>
                  <a:pt x="38" y="3"/>
                  <a:pt x="36" y="4"/>
                  <a:pt x="35" y="4"/>
                </a:cubicBezTo>
                <a:cubicBezTo>
                  <a:pt x="19" y="11"/>
                  <a:pt x="7" y="25"/>
                  <a:pt x="4" y="43"/>
                </a:cubicBezTo>
                <a:cubicBezTo>
                  <a:pt x="0" y="71"/>
                  <a:pt x="19" y="97"/>
                  <a:pt x="47" y="101"/>
                </a:cubicBezTo>
                <a:cubicBezTo>
                  <a:pt x="49" y="101"/>
                  <a:pt x="52" y="101"/>
                  <a:pt x="54" y="101"/>
                </a:cubicBezTo>
                <a:cubicBezTo>
                  <a:pt x="79" y="101"/>
                  <a:pt x="100" y="83"/>
                  <a:pt x="104" y="58"/>
                </a:cubicBezTo>
                <a:cubicBezTo>
                  <a:pt x="107" y="41"/>
                  <a:pt x="100" y="24"/>
                  <a:pt x="87" y="13"/>
                </a:cubicBezTo>
                <a:cubicBezTo>
                  <a:pt x="86" y="12"/>
                  <a:pt x="85" y="11"/>
                  <a:pt x="84" y="10"/>
                </a:cubicBezTo>
                <a:cubicBezTo>
                  <a:pt x="78" y="6"/>
                  <a:pt x="70" y="2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0" y="1"/>
                  <a:pt x="59" y="1"/>
                  <a:pt x="58" y="1"/>
                </a:cubicBezTo>
                <a:cubicBezTo>
                  <a:pt x="56" y="0"/>
                  <a:pt x="55" y="0"/>
                  <a:pt x="54" y="0"/>
                </a:cubicBezTo>
              </a:path>
            </a:pathLst>
          </a:custGeom>
          <a:solidFill>
            <a:schemeClr val="tx2">
              <a:alpha val="26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63933" y="3363582"/>
            <a:ext cx="268461" cy="268461"/>
            <a:chOff x="2263933" y="3363582"/>
            <a:chExt cx="268461" cy="268461"/>
          </a:xfrm>
        </p:grpSpPr>
        <p:sp>
          <p:nvSpPr>
            <p:cNvPr id="43" name="Freeform 20707"/>
            <p:cNvSpPr>
              <a:spLocks/>
            </p:cNvSpPr>
            <p:nvPr/>
          </p:nvSpPr>
          <p:spPr bwMode="auto">
            <a:xfrm>
              <a:off x="2331756" y="3434041"/>
              <a:ext cx="131045" cy="132866"/>
            </a:xfrm>
            <a:custGeom>
              <a:avLst/>
              <a:gdLst>
                <a:gd name="T0" fmla="*/ 54 w 61"/>
                <a:gd name="T1" fmla="*/ 43 h 62"/>
                <a:gd name="T2" fmla="*/ 18 w 61"/>
                <a:gd name="T3" fmla="*/ 55 h 62"/>
                <a:gd name="T4" fmla="*/ 6 w 61"/>
                <a:gd name="T5" fmla="*/ 18 h 62"/>
                <a:gd name="T6" fmla="*/ 43 w 61"/>
                <a:gd name="T7" fmla="*/ 7 h 62"/>
                <a:gd name="T8" fmla="*/ 54 w 61"/>
                <a:gd name="T9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2">
                  <a:moveTo>
                    <a:pt x="54" y="43"/>
                  </a:moveTo>
                  <a:cubicBezTo>
                    <a:pt x="48" y="56"/>
                    <a:pt x="31" y="62"/>
                    <a:pt x="18" y="55"/>
                  </a:cubicBezTo>
                  <a:cubicBezTo>
                    <a:pt x="5" y="48"/>
                    <a:pt x="0" y="32"/>
                    <a:pt x="6" y="18"/>
                  </a:cubicBezTo>
                  <a:cubicBezTo>
                    <a:pt x="13" y="5"/>
                    <a:pt x="29" y="0"/>
                    <a:pt x="43" y="7"/>
                  </a:cubicBezTo>
                  <a:cubicBezTo>
                    <a:pt x="56" y="14"/>
                    <a:pt x="61" y="30"/>
                    <a:pt x="54" y="43"/>
                  </a:cubicBezTo>
                  <a:close/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Freeform 20708"/>
            <p:cNvSpPr>
              <a:spLocks noEditPoints="1"/>
            </p:cNvSpPr>
            <p:nvPr/>
          </p:nvSpPr>
          <p:spPr bwMode="auto">
            <a:xfrm>
              <a:off x="2263933" y="3363582"/>
              <a:ext cx="268461" cy="268461"/>
            </a:xfrm>
            <a:custGeom>
              <a:avLst/>
              <a:gdLst>
                <a:gd name="T0" fmla="*/ 37 w 125"/>
                <a:gd name="T1" fmla="*/ 112 h 125"/>
                <a:gd name="T2" fmla="*/ 14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2 h 125"/>
                <a:gd name="T10" fmla="*/ 81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1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2"/>
                  </a:moveTo>
                  <a:cubicBezTo>
                    <a:pt x="10" y="98"/>
                    <a:pt x="0" y="65"/>
                    <a:pt x="14" y="38"/>
                  </a:cubicBezTo>
                  <a:cubicBezTo>
                    <a:pt x="27" y="11"/>
                    <a:pt x="61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2"/>
                  </a:cubicBezTo>
                  <a:close/>
                  <a:moveTo>
                    <a:pt x="81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7" y="64"/>
                    <a:pt x="24" y="88"/>
                    <a:pt x="44" y="98"/>
                  </a:cubicBezTo>
                  <a:cubicBezTo>
                    <a:pt x="64" y="109"/>
                    <a:pt x="88" y="101"/>
                    <a:pt x="98" y="81"/>
                  </a:cubicBezTo>
                  <a:cubicBezTo>
                    <a:pt x="108" y="61"/>
                    <a:pt x="100" y="37"/>
                    <a:pt x="81" y="27"/>
                  </a:cubicBezTo>
                  <a:close/>
                </a:path>
              </a:pathLst>
            </a:custGeom>
            <a:solidFill>
              <a:schemeClr val="tx2">
                <a:alpha val="26000"/>
              </a:schemeClr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cxnSp>
        <p:nvCxnSpPr>
          <p:cNvPr id="45" name="直接连接符 44"/>
          <p:cNvCxnSpPr>
            <a:stCxn id="44" idx="3"/>
            <a:endCxn id="32" idx="6"/>
          </p:cNvCxnSpPr>
          <p:nvPr/>
        </p:nvCxnSpPr>
        <p:spPr>
          <a:xfrm>
            <a:off x="2502326" y="3552578"/>
            <a:ext cx="913699" cy="221974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32" idx="16"/>
            <a:endCxn id="36" idx="20"/>
          </p:cNvCxnSpPr>
          <p:nvPr/>
        </p:nvCxnSpPr>
        <p:spPr>
          <a:xfrm flipV="1">
            <a:off x="3550977" y="3451685"/>
            <a:ext cx="746045" cy="281903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34" idx="15"/>
            <a:endCxn id="42" idx="19"/>
          </p:cNvCxnSpPr>
          <p:nvPr/>
        </p:nvCxnSpPr>
        <p:spPr>
          <a:xfrm flipH="1">
            <a:off x="5213277" y="3135561"/>
            <a:ext cx="1012938" cy="405336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1" idx="22"/>
            <a:endCxn id="34" idx="24"/>
          </p:cNvCxnSpPr>
          <p:nvPr/>
        </p:nvCxnSpPr>
        <p:spPr>
          <a:xfrm flipH="1">
            <a:off x="6443385" y="3043543"/>
            <a:ext cx="1346152" cy="87711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37" idx="6"/>
            <a:endCxn id="41" idx="28"/>
          </p:cNvCxnSpPr>
          <p:nvPr/>
        </p:nvCxnSpPr>
        <p:spPr>
          <a:xfrm flipH="1" flipV="1">
            <a:off x="7967371" y="3068355"/>
            <a:ext cx="1121368" cy="332985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39" idx="22"/>
            <a:endCxn id="37" idx="11"/>
          </p:cNvCxnSpPr>
          <p:nvPr/>
        </p:nvCxnSpPr>
        <p:spPr>
          <a:xfrm flipH="1">
            <a:off x="9191703" y="3099685"/>
            <a:ext cx="757768" cy="342435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36" idx="27"/>
            <a:endCxn id="42" idx="10"/>
          </p:cNvCxnSpPr>
          <p:nvPr/>
        </p:nvCxnSpPr>
        <p:spPr>
          <a:xfrm>
            <a:off x="4449821" y="3421551"/>
            <a:ext cx="578402" cy="91347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等腰三角形 51"/>
          <p:cNvSpPr/>
          <p:nvPr/>
        </p:nvSpPr>
        <p:spPr>
          <a:xfrm rot="10800000">
            <a:off x="2294809" y="3905170"/>
            <a:ext cx="187798" cy="161895"/>
          </a:xfrm>
          <a:prstGeom prst="triangl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0800000">
            <a:off x="6241976" y="3470148"/>
            <a:ext cx="187798" cy="161895"/>
          </a:xfrm>
          <a:prstGeom prst="triangl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>
            <a:off x="4276293" y="3031720"/>
            <a:ext cx="187798" cy="161895"/>
          </a:xfrm>
          <a:prstGeom prst="triangl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>
            <a:off x="7786475" y="2662089"/>
            <a:ext cx="187798" cy="161895"/>
          </a:xfrm>
          <a:prstGeom prst="triangl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0800000">
            <a:off x="9962512" y="3512898"/>
            <a:ext cx="187798" cy="161895"/>
          </a:xfrm>
          <a:prstGeom prst="triangl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461800" y="4255969"/>
            <a:ext cx="185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Camera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555156" y="815495"/>
            <a:ext cx="185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Video Server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408968" y="3898057"/>
            <a:ext cx="185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Database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950657" y="815495"/>
            <a:ext cx="185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UI controller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129504" y="3939549"/>
            <a:ext cx="185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Guard Switch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57" y="4656827"/>
            <a:ext cx="1304998" cy="1372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473" y="4435796"/>
            <a:ext cx="1497874" cy="19135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968" y="4425246"/>
            <a:ext cx="2132652" cy="17674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367" y="1199572"/>
            <a:ext cx="2061811" cy="13403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887" y="1263811"/>
            <a:ext cx="1184408" cy="15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2.59259E-6 L -0.06315 2.59259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1 2.59259E-6 L 2.08333E-6 2.59259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0.03889 L 1.875E-6 -0.07963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30000" decel="3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0.03842 L 1.875E-6 2.59259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-0.03982 L -3.75E-6 0.08981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30000" decel="3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75E-6 -0.03982 L -3.75E-6 4.81481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-3.7037E-6 L 0.0681 -3.7037E-6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-3.7037E-6 L 1.875E-6 -3.7037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2.59259E-6 L -0.06315 2.59259E-6 " pathEditMode="relative" rAng="0" ptsTypes="AA">
                                      <p:cBhvr>
                                        <p:cTn id="123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1 2.59259E-6 L 2.08333E-6 2.59259E-6 " pathEditMode="relative" rAng="0" ptsTypes="AA">
                                      <p:cBhvr>
                                        <p:cTn id="1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42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6" grpId="0"/>
      <p:bldP spid="5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27915" y="720575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347" name="直接连接符 346"/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椭圆 401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3" name="椭圆 402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6" name="椭圆 405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9" name="椭圆 408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03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endCxn id="402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402" idx="1"/>
            <a:endCxn id="414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414" idx="3"/>
            <a:endCxn id="404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椭圆 413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5" name="直接连接符 414"/>
          <p:cNvCxnSpPr>
            <a:stCxn id="404" idx="3"/>
            <a:endCxn id="417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406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椭圆 416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8" name="直接连接符 417"/>
          <p:cNvCxnSpPr>
            <a:endCxn id="420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405" idx="7"/>
            <a:endCxn id="420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椭圆 419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1" name="直接连接符 420"/>
          <p:cNvCxnSpPr>
            <a:endCxn id="405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408" idx="5"/>
            <a:endCxn id="423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椭圆 422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4" name="直接连接符 423"/>
          <p:cNvCxnSpPr>
            <a:endCxn id="407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>
            <a:stCxn id="409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文本框 425"/>
          <p:cNvSpPr txBox="1"/>
          <p:nvPr/>
        </p:nvSpPr>
        <p:spPr>
          <a:xfrm>
            <a:off x="370459" y="299558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01</a:t>
            </a:r>
            <a:endParaRPr lang="zh-CN" altLang="en-US" sz="3200" dirty="0"/>
          </a:p>
        </p:txBody>
      </p:sp>
      <p:sp>
        <p:nvSpPr>
          <p:cNvPr id="427" name="文本框 426"/>
          <p:cNvSpPr txBox="1"/>
          <p:nvPr/>
        </p:nvSpPr>
        <p:spPr>
          <a:xfrm>
            <a:off x="1823307" y="4880886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02</a:t>
            </a:r>
            <a:endParaRPr lang="zh-CN" altLang="en-US" sz="3200" dirty="0"/>
          </a:p>
        </p:txBody>
      </p:sp>
      <p:sp>
        <p:nvSpPr>
          <p:cNvPr id="428" name="文本框 427"/>
          <p:cNvSpPr txBox="1"/>
          <p:nvPr/>
        </p:nvSpPr>
        <p:spPr>
          <a:xfrm>
            <a:off x="3782335" y="2811362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03</a:t>
            </a:r>
            <a:endParaRPr lang="zh-CN" altLang="en-US" sz="3200" dirty="0"/>
          </a:p>
        </p:txBody>
      </p:sp>
      <p:sp>
        <p:nvSpPr>
          <p:cNvPr id="429" name="文本框 428"/>
          <p:cNvSpPr txBox="1"/>
          <p:nvPr/>
        </p:nvSpPr>
        <p:spPr>
          <a:xfrm>
            <a:off x="8859652" y="460276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04</a:t>
            </a:r>
            <a:endParaRPr lang="zh-CN" altLang="en-US" sz="3200" dirty="0"/>
          </a:p>
        </p:txBody>
      </p:sp>
      <p:sp>
        <p:nvSpPr>
          <p:cNvPr id="430" name="矩形 429"/>
          <p:cNvSpPr/>
          <p:nvPr/>
        </p:nvSpPr>
        <p:spPr>
          <a:xfrm>
            <a:off x="328736" y="2687003"/>
            <a:ext cx="33097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Face Detection--MTCNN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1" name="矩形 430"/>
          <p:cNvSpPr/>
          <p:nvPr/>
        </p:nvSpPr>
        <p:spPr>
          <a:xfrm>
            <a:off x="3312281" y="5115895"/>
            <a:ext cx="3018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Face </a:t>
            </a:r>
            <a:r>
              <a:rPr lang="en-US" altLang="zh-CN" sz="1400" dirty="0" smtClean="0">
                <a:solidFill>
                  <a:schemeClr val="tx2"/>
                </a:solidFill>
              </a:rPr>
              <a:t>Recognition—Sphere-face 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2" name="矩形 431"/>
          <p:cNvSpPr/>
          <p:nvPr/>
        </p:nvSpPr>
        <p:spPr>
          <a:xfrm>
            <a:off x="5084847" y="2924258"/>
            <a:ext cx="2943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Entrance Guard </a:t>
            </a:r>
            <a:r>
              <a:rPr lang="en-US" altLang="zh-CN" sz="1400" dirty="0" smtClean="0">
                <a:solidFill>
                  <a:schemeClr val="tx2"/>
                </a:solidFill>
              </a:rPr>
              <a:t>system -- </a:t>
            </a:r>
            <a:r>
              <a:rPr lang="en-US" altLang="zh-CN" sz="1400" dirty="0">
                <a:solidFill>
                  <a:schemeClr val="tx2"/>
                </a:solidFill>
              </a:rPr>
              <a:t>Cloud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3" name="矩形 432"/>
          <p:cNvSpPr/>
          <p:nvPr/>
        </p:nvSpPr>
        <p:spPr>
          <a:xfrm>
            <a:off x="8072533" y="5157884"/>
            <a:ext cx="3403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2"/>
                </a:solidFill>
              </a:rPr>
              <a:t>Entrance Guard system -- Embedded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4" name="椭圆 433"/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5" name="椭圆 434"/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32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124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162" dur="750" spd="-100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164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69" dur="750" spd="-100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76" dur="750" spd="-100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7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183" dur="750" spd="-100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185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7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7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4" grpId="0" animBg="1"/>
      <p:bldP spid="417" grpId="0" animBg="1"/>
      <p:bldP spid="420" grpId="0" animBg="1"/>
      <p:bldP spid="423" grpId="0" animBg="1"/>
      <p:bldP spid="426" grpId="0"/>
      <p:bldP spid="426" grpId="1"/>
      <p:bldP spid="426" grpId="2"/>
      <p:bldP spid="427" grpId="0"/>
      <p:bldP spid="427" grpId="1"/>
      <p:bldP spid="427" grpId="2"/>
      <p:bldP spid="428" grpId="0"/>
      <p:bldP spid="428" grpId="1"/>
      <p:bldP spid="428" grpId="2"/>
      <p:bldP spid="429" grpId="0"/>
      <p:bldP spid="429" grpId="1"/>
      <p:bldP spid="429" grpId="2"/>
      <p:bldP spid="430" grpId="0"/>
      <p:bldP spid="431" grpId="0"/>
      <p:bldP spid="432" grpId="0"/>
      <p:bldP spid="433" grpId="0"/>
      <p:bldP spid="434" grpId="0" animBg="1"/>
      <p:bldP spid="4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1" y="1411906"/>
            <a:ext cx="3912873" cy="46014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851" y="1411906"/>
            <a:ext cx="22779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>
            <a:spLocks/>
          </p:cNvSpPr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" name="Freeform 197"/>
          <p:cNvSpPr>
            <a:spLocks/>
          </p:cNvSpPr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2" name="Freeform 204"/>
          <p:cNvSpPr>
            <a:spLocks/>
          </p:cNvSpPr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0" name="Freeform 212"/>
          <p:cNvSpPr>
            <a:spLocks/>
          </p:cNvSpPr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1" name="Freeform 213"/>
          <p:cNvSpPr>
            <a:spLocks/>
          </p:cNvSpPr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" name="Freeform 214"/>
          <p:cNvSpPr>
            <a:spLocks/>
          </p:cNvSpPr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" name="Freeform 215"/>
          <p:cNvSpPr>
            <a:spLocks/>
          </p:cNvSpPr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" name="Freeform 217"/>
          <p:cNvSpPr>
            <a:spLocks/>
          </p:cNvSpPr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6" name="Freeform 218"/>
          <p:cNvSpPr>
            <a:spLocks/>
          </p:cNvSpPr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7" name="Freeform 219"/>
          <p:cNvSpPr>
            <a:spLocks/>
          </p:cNvSpPr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8" name="Freeform 220"/>
          <p:cNvSpPr>
            <a:spLocks/>
          </p:cNvSpPr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5" name="Freeform 227"/>
          <p:cNvSpPr>
            <a:spLocks/>
          </p:cNvSpPr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8" name="Freeform 230"/>
          <p:cNvSpPr>
            <a:spLocks/>
          </p:cNvSpPr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9" name="Freeform 231"/>
          <p:cNvSpPr>
            <a:spLocks/>
          </p:cNvSpPr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Freeform 196"/>
          <p:cNvSpPr>
            <a:spLocks/>
          </p:cNvSpPr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4" name="Freeform 206"/>
          <p:cNvSpPr>
            <a:spLocks/>
          </p:cNvSpPr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1" name="Freeform 233"/>
          <p:cNvSpPr>
            <a:spLocks/>
          </p:cNvSpPr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6" name="Freeform 198"/>
          <p:cNvSpPr>
            <a:spLocks/>
          </p:cNvSpPr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7" name="Freeform 199"/>
          <p:cNvSpPr>
            <a:spLocks/>
          </p:cNvSpPr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Freeform 200"/>
          <p:cNvSpPr>
            <a:spLocks/>
          </p:cNvSpPr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" name="Freeform 216"/>
          <p:cNvSpPr>
            <a:spLocks/>
          </p:cNvSpPr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9" name="Freeform 221"/>
          <p:cNvSpPr>
            <a:spLocks/>
          </p:cNvSpPr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1" name="Freeform 223"/>
          <p:cNvSpPr>
            <a:spLocks/>
          </p:cNvSpPr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0" name="Freeform 232"/>
          <p:cNvSpPr>
            <a:spLocks/>
          </p:cNvSpPr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709536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 smtClean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Entrance Guard system -- Embedded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</a:t>
            </a:r>
            <a:r>
              <a:rPr kumimoji="1" lang="en-US" altLang="zh-CN" sz="3200" dirty="0" smtClean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04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3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3040599" y="2922618"/>
            <a:ext cx="1771650" cy="17716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Freeform 190"/>
          <p:cNvSpPr>
            <a:spLocks/>
          </p:cNvSpPr>
          <p:nvPr/>
        </p:nvSpPr>
        <p:spPr bwMode="auto">
          <a:xfrm rot="6607463">
            <a:off x="435640" y="2756165"/>
            <a:ext cx="110175" cy="96907"/>
          </a:xfrm>
          <a:custGeom>
            <a:avLst/>
            <a:gdLst>
              <a:gd name="T0" fmla="*/ 41 w 81"/>
              <a:gd name="T1" fmla="*/ 0 h 71"/>
              <a:gd name="T2" fmla="*/ 24 w 81"/>
              <a:gd name="T3" fmla="*/ 4 h 71"/>
              <a:gd name="T4" fmla="*/ 9 w 81"/>
              <a:gd name="T5" fmla="*/ 52 h 71"/>
              <a:gd name="T6" fmla="*/ 41 w 81"/>
              <a:gd name="T7" fmla="*/ 71 h 71"/>
              <a:gd name="T8" fmla="*/ 57 w 81"/>
              <a:gd name="T9" fmla="*/ 67 h 71"/>
              <a:gd name="T10" fmla="*/ 72 w 81"/>
              <a:gd name="T11" fmla="*/ 19 h 71"/>
              <a:gd name="T12" fmla="*/ 41 w 81"/>
              <a:gd name="T13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1">
                <a:moveTo>
                  <a:pt x="41" y="0"/>
                </a:moveTo>
                <a:cubicBezTo>
                  <a:pt x="35" y="0"/>
                  <a:pt x="30" y="2"/>
                  <a:pt x="24" y="4"/>
                </a:cubicBezTo>
                <a:cubicBezTo>
                  <a:pt x="7" y="14"/>
                  <a:pt x="0" y="35"/>
                  <a:pt x="9" y="52"/>
                </a:cubicBezTo>
                <a:cubicBezTo>
                  <a:pt x="16" y="64"/>
                  <a:pt x="28" y="71"/>
                  <a:pt x="41" y="71"/>
                </a:cubicBezTo>
                <a:cubicBezTo>
                  <a:pt x="46" y="71"/>
                  <a:pt x="52" y="70"/>
                  <a:pt x="57" y="67"/>
                </a:cubicBezTo>
                <a:cubicBezTo>
                  <a:pt x="75" y="58"/>
                  <a:pt x="81" y="37"/>
                  <a:pt x="72" y="19"/>
                </a:cubicBezTo>
                <a:cubicBezTo>
                  <a:pt x="66" y="7"/>
                  <a:pt x="53" y="0"/>
                  <a:pt x="4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91"/>
          <p:cNvSpPr>
            <a:spLocks/>
          </p:cNvSpPr>
          <p:nvPr/>
        </p:nvSpPr>
        <p:spPr bwMode="auto">
          <a:xfrm rot="6607463">
            <a:off x="831925" y="5735077"/>
            <a:ext cx="110752" cy="95754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92"/>
          <p:cNvSpPr>
            <a:spLocks noEditPoints="1"/>
          </p:cNvSpPr>
          <p:nvPr/>
        </p:nvSpPr>
        <p:spPr bwMode="auto">
          <a:xfrm rot="6607463">
            <a:off x="546373" y="5915649"/>
            <a:ext cx="76719" cy="74988"/>
          </a:xfrm>
          <a:custGeom>
            <a:avLst/>
            <a:gdLst>
              <a:gd name="T0" fmla="*/ 53 w 56"/>
              <a:gd name="T1" fmla="*/ 40 h 55"/>
              <a:gd name="T2" fmla="*/ 19 w 56"/>
              <a:gd name="T3" fmla="*/ 53 h 55"/>
              <a:gd name="T4" fmla="*/ 28 w 56"/>
              <a:gd name="T5" fmla="*/ 55 h 55"/>
              <a:gd name="T6" fmla="*/ 41 w 56"/>
              <a:gd name="T7" fmla="*/ 51 h 55"/>
              <a:gd name="T8" fmla="*/ 53 w 56"/>
              <a:gd name="T9" fmla="*/ 40 h 55"/>
              <a:gd name="T10" fmla="*/ 28 w 56"/>
              <a:gd name="T11" fmla="*/ 0 h 55"/>
              <a:gd name="T12" fmla="*/ 15 w 56"/>
              <a:gd name="T13" fmla="*/ 3 h 55"/>
              <a:gd name="T14" fmla="*/ 4 w 56"/>
              <a:gd name="T15" fmla="*/ 15 h 55"/>
              <a:gd name="T16" fmla="*/ 1 w 56"/>
              <a:gd name="T17" fmla="*/ 26 h 55"/>
              <a:gd name="T18" fmla="*/ 4 w 56"/>
              <a:gd name="T19" fmla="*/ 40 h 55"/>
              <a:gd name="T20" fmla="*/ 13 w 56"/>
              <a:gd name="T21" fmla="*/ 50 h 55"/>
              <a:gd name="T22" fmla="*/ 55 w 56"/>
              <a:gd name="T23" fmla="*/ 34 h 55"/>
              <a:gd name="T24" fmla="*/ 53 w 56"/>
              <a:gd name="T25" fmla="*/ 14 h 55"/>
              <a:gd name="T26" fmla="*/ 28 w 56"/>
              <a:gd name="T2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6" h="55">
                <a:moveTo>
                  <a:pt x="53" y="40"/>
                </a:moveTo>
                <a:cubicBezTo>
                  <a:pt x="19" y="53"/>
                  <a:pt x="19" y="53"/>
                  <a:pt x="19" y="53"/>
                </a:cubicBezTo>
                <a:cubicBezTo>
                  <a:pt x="22" y="54"/>
                  <a:pt x="25" y="55"/>
                  <a:pt x="28" y="55"/>
                </a:cubicBezTo>
                <a:cubicBezTo>
                  <a:pt x="32" y="55"/>
                  <a:pt x="37" y="54"/>
                  <a:pt x="41" y="51"/>
                </a:cubicBezTo>
                <a:cubicBezTo>
                  <a:pt x="46" y="49"/>
                  <a:pt x="50" y="45"/>
                  <a:pt x="53" y="40"/>
                </a:cubicBezTo>
                <a:moveTo>
                  <a:pt x="28" y="0"/>
                </a:moveTo>
                <a:cubicBezTo>
                  <a:pt x="24" y="0"/>
                  <a:pt x="19" y="1"/>
                  <a:pt x="15" y="3"/>
                </a:cubicBezTo>
                <a:cubicBezTo>
                  <a:pt x="10" y="5"/>
                  <a:pt x="6" y="10"/>
                  <a:pt x="4" y="15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31"/>
                  <a:pt x="1" y="36"/>
                  <a:pt x="4" y="40"/>
                </a:cubicBezTo>
                <a:cubicBezTo>
                  <a:pt x="6" y="44"/>
                  <a:pt x="9" y="48"/>
                  <a:pt x="13" y="50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27"/>
                  <a:pt x="56" y="20"/>
                  <a:pt x="53" y="14"/>
                </a:cubicBezTo>
                <a:cubicBezTo>
                  <a:pt x="48" y="5"/>
                  <a:pt x="38" y="0"/>
                  <a:pt x="2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93"/>
          <p:cNvSpPr>
            <a:spLocks noEditPoints="1"/>
          </p:cNvSpPr>
          <p:nvPr/>
        </p:nvSpPr>
        <p:spPr bwMode="auto">
          <a:xfrm rot="6607463">
            <a:off x="539437" y="5924011"/>
            <a:ext cx="73258" cy="51915"/>
          </a:xfrm>
          <a:custGeom>
            <a:avLst/>
            <a:gdLst>
              <a:gd name="T0" fmla="*/ 54 w 54"/>
              <a:gd name="T1" fmla="*/ 19 h 38"/>
              <a:gd name="T2" fmla="*/ 12 w 54"/>
              <a:gd name="T3" fmla="*/ 35 h 38"/>
              <a:gd name="T4" fmla="*/ 18 w 54"/>
              <a:gd name="T5" fmla="*/ 38 h 38"/>
              <a:gd name="T6" fmla="*/ 52 w 54"/>
              <a:gd name="T7" fmla="*/ 25 h 38"/>
              <a:gd name="T8" fmla="*/ 54 w 54"/>
              <a:gd name="T9" fmla="*/ 19 h 38"/>
              <a:gd name="T10" fmla="*/ 3 w 54"/>
              <a:gd name="T11" fmla="*/ 0 h 38"/>
              <a:gd name="T12" fmla="*/ 0 w 54"/>
              <a:gd name="T13" fmla="*/ 11 h 38"/>
              <a:gd name="T14" fmla="*/ 3 w 54"/>
              <a:gd name="T1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" h="38">
                <a:moveTo>
                  <a:pt x="54" y="19"/>
                </a:moveTo>
                <a:cubicBezTo>
                  <a:pt x="12" y="35"/>
                  <a:pt x="12" y="35"/>
                  <a:pt x="12" y="35"/>
                </a:cubicBezTo>
                <a:cubicBezTo>
                  <a:pt x="14" y="36"/>
                  <a:pt x="16" y="37"/>
                  <a:pt x="18" y="38"/>
                </a:cubicBezTo>
                <a:cubicBezTo>
                  <a:pt x="52" y="25"/>
                  <a:pt x="52" y="25"/>
                  <a:pt x="52" y="25"/>
                </a:cubicBezTo>
                <a:cubicBezTo>
                  <a:pt x="53" y="23"/>
                  <a:pt x="53" y="21"/>
                  <a:pt x="54" y="19"/>
                </a:cubicBezTo>
                <a:moveTo>
                  <a:pt x="3" y="0"/>
                </a:moveTo>
                <a:cubicBezTo>
                  <a:pt x="1" y="3"/>
                  <a:pt x="0" y="7"/>
                  <a:pt x="0" y="11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94"/>
          <p:cNvSpPr>
            <a:spLocks noEditPoints="1"/>
          </p:cNvSpPr>
          <p:nvPr/>
        </p:nvSpPr>
        <p:spPr bwMode="auto">
          <a:xfrm rot="6607463">
            <a:off x="114736" y="2684587"/>
            <a:ext cx="80180" cy="74988"/>
          </a:xfrm>
          <a:custGeom>
            <a:avLst/>
            <a:gdLst>
              <a:gd name="T0" fmla="*/ 58 w 59"/>
              <a:gd name="T1" fmla="*/ 35 h 55"/>
              <a:gd name="T2" fmla="*/ 28 w 59"/>
              <a:gd name="T3" fmla="*/ 55 h 55"/>
              <a:gd name="T4" fmla="*/ 31 w 59"/>
              <a:gd name="T5" fmla="*/ 55 h 55"/>
              <a:gd name="T6" fmla="*/ 44 w 59"/>
              <a:gd name="T7" fmla="*/ 52 h 55"/>
              <a:gd name="T8" fmla="*/ 58 w 59"/>
              <a:gd name="T9" fmla="*/ 35 h 55"/>
              <a:gd name="T10" fmla="*/ 31 w 59"/>
              <a:gd name="T11" fmla="*/ 0 h 55"/>
              <a:gd name="T12" fmla="*/ 18 w 59"/>
              <a:gd name="T13" fmla="*/ 3 h 55"/>
              <a:gd name="T14" fmla="*/ 7 w 59"/>
              <a:gd name="T15" fmla="*/ 40 h 55"/>
              <a:gd name="T16" fmla="*/ 22 w 59"/>
              <a:gd name="T17" fmla="*/ 53 h 55"/>
              <a:gd name="T18" fmla="*/ 59 w 59"/>
              <a:gd name="T19" fmla="*/ 28 h 55"/>
              <a:gd name="T20" fmla="*/ 55 w 59"/>
              <a:gd name="T21" fmla="*/ 14 h 55"/>
              <a:gd name="T22" fmla="*/ 31 w 59"/>
              <a:gd name="T2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9" h="55">
                <a:moveTo>
                  <a:pt x="58" y="35"/>
                </a:move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30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1" y="48"/>
                  <a:pt x="55" y="42"/>
                  <a:pt x="58" y="35"/>
                </a:cubicBezTo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0" y="46"/>
                  <a:pt x="15" y="51"/>
                  <a:pt x="22" y="53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4"/>
                  <a:pt x="58" y="19"/>
                  <a:pt x="55" y="14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95"/>
          <p:cNvSpPr>
            <a:spLocks/>
          </p:cNvSpPr>
          <p:nvPr/>
        </p:nvSpPr>
        <p:spPr bwMode="auto">
          <a:xfrm rot="6607463">
            <a:off x="106701" y="2711155"/>
            <a:ext cx="50185" cy="36917"/>
          </a:xfrm>
          <a:custGeom>
            <a:avLst/>
            <a:gdLst>
              <a:gd name="T0" fmla="*/ 37 w 37"/>
              <a:gd name="T1" fmla="*/ 0 h 27"/>
              <a:gd name="T2" fmla="*/ 0 w 37"/>
              <a:gd name="T3" fmla="*/ 25 h 27"/>
              <a:gd name="T4" fmla="*/ 6 w 37"/>
              <a:gd name="T5" fmla="*/ 27 h 27"/>
              <a:gd name="T6" fmla="*/ 36 w 37"/>
              <a:gd name="T7" fmla="*/ 7 h 27"/>
              <a:gd name="T8" fmla="*/ 37 w 3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27">
                <a:moveTo>
                  <a:pt x="37" y="0"/>
                </a:moveTo>
                <a:cubicBezTo>
                  <a:pt x="0" y="25"/>
                  <a:pt x="0" y="25"/>
                  <a:pt x="0" y="25"/>
                </a:cubicBezTo>
                <a:cubicBezTo>
                  <a:pt x="2" y="26"/>
                  <a:pt x="4" y="26"/>
                  <a:pt x="6" y="27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5"/>
                  <a:pt x="37" y="2"/>
                  <a:pt x="3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96"/>
          <p:cNvSpPr>
            <a:spLocks/>
          </p:cNvSpPr>
          <p:nvPr/>
        </p:nvSpPr>
        <p:spPr bwMode="auto">
          <a:xfrm rot="6607463">
            <a:off x="221536" y="6310054"/>
            <a:ext cx="85948" cy="74988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7"/>
          <p:cNvSpPr>
            <a:spLocks/>
          </p:cNvSpPr>
          <p:nvPr/>
        </p:nvSpPr>
        <p:spPr bwMode="auto">
          <a:xfrm rot="6607463">
            <a:off x="658370" y="6335366"/>
            <a:ext cx="73835" cy="42109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8"/>
          <p:cNvSpPr>
            <a:spLocks/>
          </p:cNvSpPr>
          <p:nvPr/>
        </p:nvSpPr>
        <p:spPr bwMode="auto">
          <a:xfrm rot="6607463">
            <a:off x="125755" y="2262716"/>
            <a:ext cx="85948" cy="74988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Freeform 199"/>
          <p:cNvSpPr>
            <a:spLocks/>
          </p:cNvSpPr>
          <p:nvPr/>
        </p:nvSpPr>
        <p:spPr bwMode="auto">
          <a:xfrm rot="6607463">
            <a:off x="-298054" y="2389804"/>
            <a:ext cx="84795" cy="74988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00"/>
          <p:cNvSpPr>
            <a:spLocks/>
          </p:cNvSpPr>
          <p:nvPr/>
        </p:nvSpPr>
        <p:spPr bwMode="auto">
          <a:xfrm rot="6607463">
            <a:off x="36095" y="3280230"/>
            <a:ext cx="77873" cy="68643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Freeform 201"/>
          <p:cNvSpPr>
            <a:spLocks/>
          </p:cNvSpPr>
          <p:nvPr/>
        </p:nvSpPr>
        <p:spPr bwMode="auto">
          <a:xfrm rot="6607463">
            <a:off x="237341" y="3144122"/>
            <a:ext cx="53068" cy="46146"/>
          </a:xfrm>
          <a:custGeom>
            <a:avLst/>
            <a:gdLst>
              <a:gd name="T0" fmla="*/ 19 w 39"/>
              <a:gd name="T1" fmla="*/ 0 h 34"/>
              <a:gd name="T2" fmla="*/ 11 w 39"/>
              <a:gd name="T3" fmla="*/ 2 h 34"/>
              <a:gd name="T4" fmla="*/ 4 w 39"/>
              <a:gd name="T5" fmla="*/ 25 h 34"/>
              <a:gd name="T6" fmla="*/ 19 w 39"/>
              <a:gd name="T7" fmla="*/ 34 h 34"/>
              <a:gd name="T8" fmla="*/ 27 w 39"/>
              <a:gd name="T9" fmla="*/ 32 h 34"/>
              <a:gd name="T10" fmla="*/ 34 w 39"/>
              <a:gd name="T11" fmla="*/ 9 h 34"/>
              <a:gd name="T12" fmla="*/ 19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19" y="0"/>
                </a:moveTo>
                <a:cubicBezTo>
                  <a:pt x="17" y="0"/>
                  <a:pt x="14" y="1"/>
                  <a:pt x="11" y="2"/>
                </a:cubicBezTo>
                <a:cubicBezTo>
                  <a:pt x="3" y="6"/>
                  <a:pt x="0" y="17"/>
                  <a:pt x="4" y="25"/>
                </a:cubicBezTo>
                <a:cubicBezTo>
                  <a:pt x="7" y="31"/>
                  <a:pt x="13" y="34"/>
                  <a:pt x="19" y="34"/>
                </a:cubicBezTo>
                <a:cubicBezTo>
                  <a:pt x="22" y="34"/>
                  <a:pt x="25" y="34"/>
                  <a:pt x="27" y="32"/>
                </a:cubicBezTo>
                <a:cubicBezTo>
                  <a:pt x="35" y="28"/>
                  <a:pt x="39" y="18"/>
                  <a:pt x="34" y="9"/>
                </a:cubicBezTo>
                <a:cubicBezTo>
                  <a:pt x="31" y="3"/>
                  <a:pt x="25" y="0"/>
                  <a:pt x="1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02"/>
          <p:cNvSpPr>
            <a:spLocks/>
          </p:cNvSpPr>
          <p:nvPr/>
        </p:nvSpPr>
        <p:spPr bwMode="auto">
          <a:xfrm rot="6607463">
            <a:off x="549666" y="5482796"/>
            <a:ext cx="53068" cy="46724"/>
          </a:xfrm>
          <a:custGeom>
            <a:avLst/>
            <a:gdLst>
              <a:gd name="T0" fmla="*/ 20 w 39"/>
              <a:gd name="T1" fmla="*/ 0 h 34"/>
              <a:gd name="T2" fmla="*/ 12 w 39"/>
              <a:gd name="T3" fmla="*/ 2 h 34"/>
              <a:gd name="T4" fmla="*/ 5 w 39"/>
              <a:gd name="T5" fmla="*/ 25 h 34"/>
              <a:gd name="T6" fmla="*/ 20 w 39"/>
              <a:gd name="T7" fmla="*/ 34 h 34"/>
              <a:gd name="T8" fmla="*/ 28 w 39"/>
              <a:gd name="T9" fmla="*/ 32 h 34"/>
              <a:gd name="T10" fmla="*/ 35 w 39"/>
              <a:gd name="T11" fmla="*/ 9 h 34"/>
              <a:gd name="T12" fmla="*/ 20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20" y="0"/>
                </a:moveTo>
                <a:cubicBezTo>
                  <a:pt x="17" y="0"/>
                  <a:pt x="14" y="1"/>
                  <a:pt x="12" y="2"/>
                </a:cubicBezTo>
                <a:cubicBezTo>
                  <a:pt x="3" y="6"/>
                  <a:pt x="0" y="17"/>
                  <a:pt x="5" y="25"/>
                </a:cubicBezTo>
                <a:cubicBezTo>
                  <a:pt x="8" y="31"/>
                  <a:pt x="14" y="34"/>
                  <a:pt x="20" y="34"/>
                </a:cubicBezTo>
                <a:cubicBezTo>
                  <a:pt x="22" y="34"/>
                  <a:pt x="25" y="33"/>
                  <a:pt x="28" y="32"/>
                </a:cubicBezTo>
                <a:cubicBezTo>
                  <a:pt x="36" y="28"/>
                  <a:pt x="39" y="17"/>
                  <a:pt x="35" y="9"/>
                </a:cubicBezTo>
                <a:cubicBezTo>
                  <a:pt x="32" y="3"/>
                  <a:pt x="26" y="0"/>
                  <a:pt x="2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03"/>
          <p:cNvSpPr>
            <a:spLocks noEditPoints="1"/>
          </p:cNvSpPr>
          <p:nvPr/>
        </p:nvSpPr>
        <p:spPr bwMode="auto">
          <a:xfrm rot="6607463">
            <a:off x="33040" y="4040814"/>
            <a:ext cx="77873" cy="66335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04"/>
          <p:cNvSpPr>
            <a:spLocks/>
          </p:cNvSpPr>
          <p:nvPr/>
        </p:nvSpPr>
        <p:spPr bwMode="auto">
          <a:xfrm rot="6607463">
            <a:off x="57702" y="4057033"/>
            <a:ext cx="13844" cy="62298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05"/>
          <p:cNvSpPr>
            <a:spLocks noEditPoints="1"/>
          </p:cNvSpPr>
          <p:nvPr/>
        </p:nvSpPr>
        <p:spPr bwMode="auto">
          <a:xfrm rot="6607463">
            <a:off x="115587" y="4634733"/>
            <a:ext cx="70950" cy="68066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06"/>
          <p:cNvSpPr>
            <a:spLocks/>
          </p:cNvSpPr>
          <p:nvPr/>
        </p:nvSpPr>
        <p:spPr bwMode="auto">
          <a:xfrm rot="6607463">
            <a:off x="114702" y="4644233"/>
            <a:ext cx="59990" cy="35187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07"/>
          <p:cNvSpPr>
            <a:spLocks/>
          </p:cNvSpPr>
          <p:nvPr/>
        </p:nvSpPr>
        <p:spPr bwMode="auto">
          <a:xfrm rot="6607463">
            <a:off x="308576" y="5386992"/>
            <a:ext cx="77295" cy="68066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0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0" y="47"/>
                </a:cubicBezTo>
                <a:cubicBezTo>
                  <a:pt x="52" y="41"/>
                  <a:pt x="57" y="26"/>
                  <a:pt x="51" y="14"/>
                </a:cubicBezTo>
                <a:cubicBezTo>
                  <a:pt x="46" y="5"/>
                  <a:pt x="38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08"/>
          <p:cNvSpPr>
            <a:spLocks noEditPoints="1"/>
          </p:cNvSpPr>
          <p:nvPr/>
        </p:nvSpPr>
        <p:spPr bwMode="auto">
          <a:xfrm rot="6607463">
            <a:off x="312039" y="5708778"/>
            <a:ext cx="49031" cy="42685"/>
          </a:xfrm>
          <a:custGeom>
            <a:avLst/>
            <a:gdLst>
              <a:gd name="T0" fmla="*/ 27 w 36"/>
              <a:gd name="T1" fmla="*/ 3 h 31"/>
              <a:gd name="T2" fmla="*/ 19 w 36"/>
              <a:gd name="T3" fmla="*/ 31 h 31"/>
              <a:gd name="T4" fmla="*/ 25 w 36"/>
              <a:gd name="T5" fmla="*/ 30 h 31"/>
              <a:gd name="T6" fmla="*/ 32 w 36"/>
              <a:gd name="T7" fmla="*/ 9 h 31"/>
              <a:gd name="T8" fmla="*/ 27 w 36"/>
              <a:gd name="T9" fmla="*/ 3 h 31"/>
              <a:gd name="T10" fmla="*/ 18 w 36"/>
              <a:gd name="T11" fmla="*/ 0 h 31"/>
              <a:gd name="T12" fmla="*/ 11 w 36"/>
              <a:gd name="T13" fmla="*/ 2 h 31"/>
              <a:gd name="T14" fmla="*/ 4 w 36"/>
              <a:gd name="T15" fmla="*/ 23 h 31"/>
              <a:gd name="T16" fmla="*/ 14 w 36"/>
              <a:gd name="T17" fmla="*/ 31 h 31"/>
              <a:gd name="T18" fmla="*/ 22 w 36"/>
              <a:gd name="T19" fmla="*/ 1 h 31"/>
              <a:gd name="T20" fmla="*/ 18 w 36"/>
              <a:gd name="T21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" h="31">
                <a:moveTo>
                  <a:pt x="27" y="3"/>
                </a:moveTo>
                <a:cubicBezTo>
                  <a:pt x="19" y="31"/>
                  <a:pt x="19" y="31"/>
                  <a:pt x="19" y="31"/>
                </a:cubicBezTo>
                <a:cubicBezTo>
                  <a:pt x="21" y="31"/>
                  <a:pt x="23" y="31"/>
                  <a:pt x="25" y="30"/>
                </a:cubicBezTo>
                <a:cubicBezTo>
                  <a:pt x="33" y="26"/>
                  <a:pt x="36" y="16"/>
                  <a:pt x="32" y="9"/>
                </a:cubicBezTo>
                <a:cubicBezTo>
                  <a:pt x="30" y="6"/>
                  <a:pt x="29" y="4"/>
                  <a:pt x="27" y="3"/>
                </a:cubicBezTo>
                <a:moveTo>
                  <a:pt x="18" y="0"/>
                </a:moveTo>
                <a:cubicBezTo>
                  <a:pt x="15" y="0"/>
                  <a:pt x="13" y="1"/>
                  <a:pt x="11" y="2"/>
                </a:cubicBezTo>
                <a:cubicBezTo>
                  <a:pt x="3" y="6"/>
                  <a:pt x="0" y="16"/>
                  <a:pt x="4" y="23"/>
                </a:cubicBezTo>
                <a:cubicBezTo>
                  <a:pt x="6" y="27"/>
                  <a:pt x="10" y="30"/>
                  <a:pt x="14" y="31"/>
                </a:cubicBezTo>
                <a:cubicBezTo>
                  <a:pt x="22" y="1"/>
                  <a:pt x="22" y="1"/>
                  <a:pt x="22" y="1"/>
                </a:cubicBezTo>
                <a:cubicBezTo>
                  <a:pt x="21" y="1"/>
                  <a:pt x="19" y="0"/>
                  <a:pt x="1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09"/>
          <p:cNvSpPr>
            <a:spLocks/>
          </p:cNvSpPr>
          <p:nvPr/>
        </p:nvSpPr>
        <p:spPr bwMode="auto">
          <a:xfrm rot="6607463">
            <a:off x="325610" y="5712596"/>
            <a:ext cx="17882" cy="40955"/>
          </a:xfrm>
          <a:custGeom>
            <a:avLst/>
            <a:gdLst>
              <a:gd name="T0" fmla="*/ 8 w 13"/>
              <a:gd name="T1" fmla="*/ 0 h 30"/>
              <a:gd name="T2" fmla="*/ 0 w 13"/>
              <a:gd name="T3" fmla="*/ 30 h 30"/>
              <a:gd name="T4" fmla="*/ 4 w 13"/>
              <a:gd name="T5" fmla="*/ 30 h 30"/>
              <a:gd name="T6" fmla="*/ 5 w 13"/>
              <a:gd name="T7" fmla="*/ 30 h 30"/>
              <a:gd name="T8" fmla="*/ 13 w 13"/>
              <a:gd name="T9" fmla="*/ 2 h 30"/>
              <a:gd name="T10" fmla="*/ 8 w 13"/>
              <a:gd name="T1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30">
                <a:moveTo>
                  <a:pt x="8" y="0"/>
                </a:moveTo>
                <a:cubicBezTo>
                  <a:pt x="0" y="30"/>
                  <a:pt x="0" y="30"/>
                  <a:pt x="0" y="30"/>
                </a:cubicBezTo>
                <a:cubicBezTo>
                  <a:pt x="1" y="30"/>
                  <a:pt x="3" y="30"/>
                  <a:pt x="4" y="30"/>
                </a:cubicBezTo>
                <a:cubicBezTo>
                  <a:pt x="4" y="30"/>
                  <a:pt x="5" y="30"/>
                  <a:pt x="5" y="30"/>
                </a:cubicBezTo>
                <a:cubicBezTo>
                  <a:pt x="13" y="2"/>
                  <a:pt x="13" y="2"/>
                  <a:pt x="13" y="2"/>
                </a:cubicBezTo>
                <a:cubicBezTo>
                  <a:pt x="11" y="1"/>
                  <a:pt x="10" y="0"/>
                  <a:pt x="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10"/>
          <p:cNvSpPr>
            <a:spLocks noEditPoints="1"/>
          </p:cNvSpPr>
          <p:nvPr/>
        </p:nvSpPr>
        <p:spPr bwMode="auto">
          <a:xfrm rot="6607463">
            <a:off x="-49933" y="2981761"/>
            <a:ext cx="43839" cy="42685"/>
          </a:xfrm>
          <a:custGeom>
            <a:avLst/>
            <a:gdLst>
              <a:gd name="T0" fmla="*/ 1 w 32"/>
              <a:gd name="T1" fmla="*/ 11 h 31"/>
              <a:gd name="T2" fmla="*/ 2 w 32"/>
              <a:gd name="T3" fmla="*/ 22 h 31"/>
              <a:gd name="T4" fmla="*/ 16 w 32"/>
              <a:gd name="T5" fmla="*/ 31 h 31"/>
              <a:gd name="T6" fmla="*/ 23 w 32"/>
              <a:gd name="T7" fmla="*/ 29 h 31"/>
              <a:gd name="T8" fmla="*/ 30 w 32"/>
              <a:gd name="T9" fmla="*/ 22 h 31"/>
              <a:gd name="T10" fmla="*/ 1 w 32"/>
              <a:gd name="T11" fmla="*/ 11 h 31"/>
              <a:gd name="T12" fmla="*/ 16 w 32"/>
              <a:gd name="T13" fmla="*/ 0 h 31"/>
              <a:gd name="T14" fmla="*/ 8 w 32"/>
              <a:gd name="T15" fmla="*/ 1 h 31"/>
              <a:gd name="T16" fmla="*/ 3 w 32"/>
              <a:gd name="T17" fmla="*/ 7 h 31"/>
              <a:gd name="T18" fmla="*/ 31 w 32"/>
              <a:gd name="T19" fmla="*/ 17 h 31"/>
              <a:gd name="T20" fmla="*/ 30 w 32"/>
              <a:gd name="T21" fmla="*/ 8 h 31"/>
              <a:gd name="T22" fmla="*/ 16 w 32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31">
                <a:moveTo>
                  <a:pt x="1" y="11"/>
                </a:moveTo>
                <a:cubicBezTo>
                  <a:pt x="0" y="15"/>
                  <a:pt x="0" y="19"/>
                  <a:pt x="2" y="22"/>
                </a:cubicBezTo>
                <a:cubicBezTo>
                  <a:pt x="5" y="28"/>
                  <a:pt x="10" y="31"/>
                  <a:pt x="16" y="31"/>
                </a:cubicBezTo>
                <a:cubicBezTo>
                  <a:pt x="18" y="31"/>
                  <a:pt x="21" y="30"/>
                  <a:pt x="23" y="29"/>
                </a:cubicBezTo>
                <a:cubicBezTo>
                  <a:pt x="26" y="27"/>
                  <a:pt x="28" y="25"/>
                  <a:pt x="30" y="22"/>
                </a:cubicBezTo>
                <a:cubicBezTo>
                  <a:pt x="1" y="11"/>
                  <a:pt x="1" y="11"/>
                  <a:pt x="1" y="11"/>
                </a:cubicBezTo>
                <a:moveTo>
                  <a:pt x="16" y="0"/>
                </a:moveTo>
                <a:cubicBezTo>
                  <a:pt x="13" y="0"/>
                  <a:pt x="11" y="0"/>
                  <a:pt x="8" y="1"/>
                </a:cubicBezTo>
                <a:cubicBezTo>
                  <a:pt x="6" y="3"/>
                  <a:pt x="4" y="5"/>
                  <a:pt x="3" y="7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4"/>
                  <a:pt x="31" y="11"/>
                  <a:pt x="30" y="8"/>
                </a:cubicBezTo>
                <a:cubicBezTo>
                  <a:pt x="27" y="3"/>
                  <a:pt x="21" y="0"/>
                  <a:pt x="1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11"/>
          <p:cNvSpPr>
            <a:spLocks/>
          </p:cNvSpPr>
          <p:nvPr/>
        </p:nvSpPr>
        <p:spPr bwMode="auto">
          <a:xfrm rot="6607463">
            <a:off x="-47037" y="2993236"/>
            <a:ext cx="40955" cy="20189"/>
          </a:xfrm>
          <a:custGeom>
            <a:avLst/>
            <a:gdLst>
              <a:gd name="T0" fmla="*/ 2 w 30"/>
              <a:gd name="T1" fmla="*/ 0 h 15"/>
              <a:gd name="T2" fmla="*/ 0 w 30"/>
              <a:gd name="T3" fmla="*/ 4 h 15"/>
              <a:gd name="T4" fmla="*/ 29 w 30"/>
              <a:gd name="T5" fmla="*/ 15 h 15"/>
              <a:gd name="T6" fmla="*/ 30 w 30"/>
              <a:gd name="T7" fmla="*/ 10 h 15"/>
              <a:gd name="T8" fmla="*/ 2 w 30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15">
                <a:moveTo>
                  <a:pt x="2" y="0"/>
                </a:moveTo>
                <a:cubicBezTo>
                  <a:pt x="1" y="1"/>
                  <a:pt x="0" y="3"/>
                  <a:pt x="0" y="4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3"/>
                  <a:pt x="30" y="12"/>
                  <a:pt x="30" y="1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12"/>
          <p:cNvSpPr>
            <a:spLocks/>
          </p:cNvSpPr>
          <p:nvPr/>
        </p:nvSpPr>
        <p:spPr bwMode="auto">
          <a:xfrm rot="6607463">
            <a:off x="1010478" y="2458707"/>
            <a:ext cx="164974" cy="145938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Freeform 213"/>
          <p:cNvSpPr>
            <a:spLocks/>
          </p:cNvSpPr>
          <p:nvPr/>
        </p:nvSpPr>
        <p:spPr bwMode="auto">
          <a:xfrm rot="6607463">
            <a:off x="1451557" y="5771733"/>
            <a:ext cx="166127" cy="144208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14"/>
          <p:cNvSpPr>
            <a:spLocks/>
          </p:cNvSpPr>
          <p:nvPr/>
        </p:nvSpPr>
        <p:spPr bwMode="auto">
          <a:xfrm rot="6607463">
            <a:off x="1102150" y="4813881"/>
            <a:ext cx="164974" cy="145938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Freeform 215"/>
          <p:cNvSpPr>
            <a:spLocks/>
          </p:cNvSpPr>
          <p:nvPr/>
        </p:nvSpPr>
        <p:spPr bwMode="auto">
          <a:xfrm rot="6607463">
            <a:off x="1017800" y="6042212"/>
            <a:ext cx="128056" cy="113059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16"/>
          <p:cNvSpPr>
            <a:spLocks/>
          </p:cNvSpPr>
          <p:nvPr/>
        </p:nvSpPr>
        <p:spPr bwMode="auto">
          <a:xfrm rot="6607463">
            <a:off x="525517" y="2354896"/>
            <a:ext cx="128056" cy="113636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Freeform 217"/>
          <p:cNvSpPr>
            <a:spLocks/>
          </p:cNvSpPr>
          <p:nvPr/>
        </p:nvSpPr>
        <p:spPr bwMode="auto">
          <a:xfrm rot="6607463">
            <a:off x="680027" y="6332029"/>
            <a:ext cx="128056" cy="107867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18"/>
          <p:cNvSpPr>
            <a:spLocks/>
          </p:cNvSpPr>
          <p:nvPr/>
        </p:nvSpPr>
        <p:spPr bwMode="auto">
          <a:xfrm rot="6607463">
            <a:off x="680057" y="6339308"/>
            <a:ext cx="76142" cy="5710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19"/>
          <p:cNvSpPr>
            <a:spLocks/>
          </p:cNvSpPr>
          <p:nvPr/>
        </p:nvSpPr>
        <p:spPr bwMode="auto">
          <a:xfrm rot="6607463">
            <a:off x="1206824" y="6661444"/>
            <a:ext cx="122288" cy="111905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20"/>
          <p:cNvSpPr>
            <a:spLocks/>
          </p:cNvSpPr>
          <p:nvPr/>
        </p:nvSpPr>
        <p:spPr bwMode="auto">
          <a:xfrm rot="6607463">
            <a:off x="1301862" y="6668822"/>
            <a:ext cx="21920" cy="31725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21"/>
          <p:cNvSpPr>
            <a:spLocks/>
          </p:cNvSpPr>
          <p:nvPr/>
        </p:nvSpPr>
        <p:spPr bwMode="auto">
          <a:xfrm rot="6607463">
            <a:off x="545849" y="1718570"/>
            <a:ext cx="128634" cy="111905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Freeform 222"/>
          <p:cNvSpPr>
            <a:spLocks noEditPoints="1"/>
          </p:cNvSpPr>
          <p:nvPr/>
        </p:nvSpPr>
        <p:spPr bwMode="auto">
          <a:xfrm rot="6607463">
            <a:off x="-84302" y="1905400"/>
            <a:ext cx="119981" cy="113059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23"/>
          <p:cNvSpPr>
            <a:spLocks/>
          </p:cNvSpPr>
          <p:nvPr/>
        </p:nvSpPr>
        <p:spPr bwMode="auto">
          <a:xfrm rot="6607463">
            <a:off x="-90650" y="1950535"/>
            <a:ext cx="61721" cy="58836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24"/>
          <p:cNvSpPr>
            <a:spLocks noEditPoints="1"/>
          </p:cNvSpPr>
          <p:nvPr/>
        </p:nvSpPr>
        <p:spPr bwMode="auto">
          <a:xfrm rot="6607463">
            <a:off x="412774" y="3247651"/>
            <a:ext cx="113059" cy="102676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6" name="Freeform 225"/>
          <p:cNvSpPr>
            <a:spLocks/>
          </p:cNvSpPr>
          <p:nvPr/>
        </p:nvSpPr>
        <p:spPr bwMode="auto">
          <a:xfrm rot="6607463">
            <a:off x="472526" y="3241609"/>
            <a:ext cx="43839" cy="68066"/>
          </a:xfrm>
          <a:custGeom>
            <a:avLst/>
            <a:gdLst>
              <a:gd name="T0" fmla="*/ 32 w 32"/>
              <a:gd name="T1" fmla="*/ 0 h 50"/>
              <a:gd name="T2" fmla="*/ 25 w 32"/>
              <a:gd name="T3" fmla="*/ 1 h 50"/>
              <a:gd name="T4" fmla="*/ 0 w 32"/>
              <a:gd name="T5" fmla="*/ 44 h 50"/>
              <a:gd name="T6" fmla="*/ 2 w 32"/>
              <a:gd name="T7" fmla="*/ 50 h 50"/>
              <a:gd name="T8" fmla="*/ 32 w 32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50">
                <a:moveTo>
                  <a:pt x="32" y="0"/>
                </a:moveTo>
                <a:cubicBezTo>
                  <a:pt x="29" y="0"/>
                  <a:pt x="27" y="1"/>
                  <a:pt x="25" y="1"/>
                </a:cubicBezTo>
                <a:cubicBezTo>
                  <a:pt x="0" y="44"/>
                  <a:pt x="0" y="44"/>
                  <a:pt x="0" y="44"/>
                </a:cubicBezTo>
                <a:cubicBezTo>
                  <a:pt x="1" y="46"/>
                  <a:pt x="1" y="48"/>
                  <a:pt x="2" y="50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26"/>
          <p:cNvSpPr>
            <a:spLocks/>
          </p:cNvSpPr>
          <p:nvPr/>
        </p:nvSpPr>
        <p:spPr bwMode="auto">
          <a:xfrm rot="6607463">
            <a:off x="713367" y="3039686"/>
            <a:ext cx="80756" cy="70950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27"/>
          <p:cNvSpPr>
            <a:spLocks/>
          </p:cNvSpPr>
          <p:nvPr/>
        </p:nvSpPr>
        <p:spPr bwMode="auto">
          <a:xfrm rot="6607463">
            <a:off x="1126874" y="3770552"/>
            <a:ext cx="166705" cy="144785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Freeform 228"/>
          <p:cNvSpPr>
            <a:spLocks noEditPoints="1"/>
          </p:cNvSpPr>
          <p:nvPr/>
        </p:nvSpPr>
        <p:spPr bwMode="auto">
          <a:xfrm rot="6607463">
            <a:off x="643041" y="3664801"/>
            <a:ext cx="126903" cy="113059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0" name="Freeform 229"/>
          <p:cNvSpPr>
            <a:spLocks/>
          </p:cNvSpPr>
          <p:nvPr/>
        </p:nvSpPr>
        <p:spPr bwMode="auto">
          <a:xfrm rot="6607463">
            <a:off x="628277" y="3704074"/>
            <a:ext cx="59990" cy="12690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30"/>
          <p:cNvSpPr>
            <a:spLocks/>
          </p:cNvSpPr>
          <p:nvPr/>
        </p:nvSpPr>
        <p:spPr bwMode="auto">
          <a:xfrm rot="6607463">
            <a:off x="831116" y="4350990"/>
            <a:ext cx="80180" cy="69796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31"/>
          <p:cNvSpPr>
            <a:spLocks/>
          </p:cNvSpPr>
          <p:nvPr/>
        </p:nvSpPr>
        <p:spPr bwMode="auto">
          <a:xfrm rot="6607463">
            <a:off x="1027778" y="5393496"/>
            <a:ext cx="79026" cy="69796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32"/>
          <p:cNvSpPr>
            <a:spLocks/>
          </p:cNvSpPr>
          <p:nvPr/>
        </p:nvSpPr>
        <p:spPr bwMode="auto">
          <a:xfrm rot="6607463">
            <a:off x="334650" y="3836944"/>
            <a:ext cx="115944" cy="102099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233"/>
          <p:cNvSpPr>
            <a:spLocks/>
          </p:cNvSpPr>
          <p:nvPr/>
        </p:nvSpPr>
        <p:spPr bwMode="auto">
          <a:xfrm rot="6607463">
            <a:off x="453241" y="4729377"/>
            <a:ext cx="115944" cy="100945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" name="Freeform 234"/>
          <p:cNvSpPr>
            <a:spLocks/>
          </p:cNvSpPr>
          <p:nvPr/>
        </p:nvSpPr>
        <p:spPr bwMode="auto">
          <a:xfrm rot="6607463">
            <a:off x="665989" y="5250272"/>
            <a:ext cx="115944" cy="100945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3 w 85"/>
              <a:gd name="T7" fmla="*/ 74 h 74"/>
              <a:gd name="T8" fmla="*/ 60 w 85"/>
              <a:gd name="T9" fmla="*/ 70 h 74"/>
              <a:gd name="T10" fmla="*/ 76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7" y="0"/>
                  <a:pt x="31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3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6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35"/>
          <p:cNvSpPr>
            <a:spLocks/>
          </p:cNvSpPr>
          <p:nvPr/>
        </p:nvSpPr>
        <p:spPr bwMode="auto">
          <a:xfrm rot="6607463">
            <a:off x="671885" y="5731599"/>
            <a:ext cx="72105" cy="64028"/>
          </a:xfrm>
          <a:custGeom>
            <a:avLst/>
            <a:gdLst>
              <a:gd name="T0" fmla="*/ 26 w 53"/>
              <a:gd name="T1" fmla="*/ 0 h 47"/>
              <a:gd name="T2" fmla="*/ 15 w 53"/>
              <a:gd name="T3" fmla="*/ 3 h 47"/>
              <a:gd name="T4" fmla="*/ 6 w 53"/>
              <a:gd name="T5" fmla="*/ 34 h 47"/>
              <a:gd name="T6" fmla="*/ 26 w 53"/>
              <a:gd name="T7" fmla="*/ 47 h 47"/>
              <a:gd name="T8" fmla="*/ 37 w 53"/>
              <a:gd name="T9" fmla="*/ 44 h 47"/>
              <a:gd name="T10" fmla="*/ 47 w 53"/>
              <a:gd name="T11" fmla="*/ 13 h 47"/>
              <a:gd name="T12" fmla="*/ 26 w 53"/>
              <a:gd name="T1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47">
                <a:moveTo>
                  <a:pt x="26" y="0"/>
                </a:moveTo>
                <a:cubicBezTo>
                  <a:pt x="23" y="0"/>
                  <a:pt x="19" y="1"/>
                  <a:pt x="15" y="3"/>
                </a:cubicBezTo>
                <a:cubicBezTo>
                  <a:pt x="4" y="9"/>
                  <a:pt x="0" y="23"/>
                  <a:pt x="6" y="34"/>
                </a:cubicBezTo>
                <a:cubicBezTo>
                  <a:pt x="10" y="42"/>
                  <a:pt x="18" y="47"/>
                  <a:pt x="26" y="47"/>
                </a:cubicBezTo>
                <a:cubicBezTo>
                  <a:pt x="30" y="47"/>
                  <a:pt x="34" y="46"/>
                  <a:pt x="37" y="44"/>
                </a:cubicBezTo>
                <a:cubicBezTo>
                  <a:pt x="49" y="38"/>
                  <a:pt x="53" y="24"/>
                  <a:pt x="47" y="13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36"/>
          <p:cNvSpPr>
            <a:spLocks/>
          </p:cNvSpPr>
          <p:nvPr/>
        </p:nvSpPr>
        <p:spPr bwMode="auto">
          <a:xfrm rot="6607463">
            <a:off x="280671" y="2797887"/>
            <a:ext cx="72105" cy="62875"/>
          </a:xfrm>
          <a:custGeom>
            <a:avLst/>
            <a:gdLst>
              <a:gd name="T0" fmla="*/ 26 w 53"/>
              <a:gd name="T1" fmla="*/ 0 h 46"/>
              <a:gd name="T2" fmla="*/ 15 w 53"/>
              <a:gd name="T3" fmla="*/ 2 h 46"/>
              <a:gd name="T4" fmla="*/ 6 w 53"/>
              <a:gd name="T5" fmla="*/ 34 h 46"/>
              <a:gd name="T6" fmla="*/ 26 w 53"/>
              <a:gd name="T7" fmla="*/ 46 h 46"/>
              <a:gd name="T8" fmla="*/ 37 w 53"/>
              <a:gd name="T9" fmla="*/ 44 h 46"/>
              <a:gd name="T10" fmla="*/ 47 w 53"/>
              <a:gd name="T11" fmla="*/ 12 h 46"/>
              <a:gd name="T12" fmla="*/ 26 w 53"/>
              <a:gd name="T13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46">
                <a:moveTo>
                  <a:pt x="26" y="0"/>
                </a:moveTo>
                <a:cubicBezTo>
                  <a:pt x="23" y="0"/>
                  <a:pt x="19" y="1"/>
                  <a:pt x="15" y="2"/>
                </a:cubicBezTo>
                <a:cubicBezTo>
                  <a:pt x="4" y="8"/>
                  <a:pt x="0" y="23"/>
                  <a:pt x="6" y="34"/>
                </a:cubicBezTo>
                <a:cubicBezTo>
                  <a:pt x="10" y="42"/>
                  <a:pt x="18" y="46"/>
                  <a:pt x="26" y="46"/>
                </a:cubicBezTo>
                <a:cubicBezTo>
                  <a:pt x="30" y="46"/>
                  <a:pt x="34" y="46"/>
                  <a:pt x="37" y="44"/>
                </a:cubicBezTo>
                <a:cubicBezTo>
                  <a:pt x="49" y="38"/>
                  <a:pt x="53" y="24"/>
                  <a:pt x="47" y="12"/>
                </a:cubicBezTo>
                <a:cubicBezTo>
                  <a:pt x="43" y="4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0" name="直接连接符 59"/>
          <p:cNvCxnSpPr>
            <a:stCxn id="42" idx="5"/>
            <a:endCxn id="33" idx="3"/>
          </p:cNvCxnSpPr>
          <p:nvPr/>
        </p:nvCxnSpPr>
        <p:spPr>
          <a:xfrm>
            <a:off x="617562" y="1829700"/>
            <a:ext cx="406654" cy="6775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47" idx="2"/>
            <a:endCxn id="33" idx="4"/>
          </p:cNvCxnSpPr>
          <p:nvPr/>
        </p:nvCxnSpPr>
        <p:spPr>
          <a:xfrm flipV="1">
            <a:off x="748967" y="2542030"/>
            <a:ext cx="271205" cy="49858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1" idx="2"/>
            <a:endCxn id="49" idx="4"/>
          </p:cNvCxnSpPr>
          <p:nvPr/>
        </p:nvCxnSpPr>
        <p:spPr>
          <a:xfrm flipH="1" flipV="1">
            <a:off x="759336" y="3741421"/>
            <a:ext cx="106327" cy="60987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48" idx="2"/>
            <a:endCxn id="47" idx="5"/>
          </p:cNvCxnSpPr>
          <p:nvPr/>
        </p:nvCxnSpPr>
        <p:spPr>
          <a:xfrm flipH="1" flipV="1">
            <a:off x="758522" y="3109711"/>
            <a:ext cx="441737" cy="66118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35" idx="2"/>
            <a:endCxn id="48" idx="5"/>
          </p:cNvCxnSpPr>
          <p:nvPr/>
        </p:nvCxnSpPr>
        <p:spPr>
          <a:xfrm flipV="1">
            <a:off x="1175075" y="3914995"/>
            <a:ext cx="45118" cy="90083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34" idx="3"/>
            <a:endCxn id="35" idx="4"/>
          </p:cNvCxnSpPr>
          <p:nvPr/>
        </p:nvCxnSpPr>
        <p:spPr>
          <a:xfrm flipH="1" flipV="1">
            <a:off x="1113594" y="4896394"/>
            <a:ext cx="353325" cy="922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34" idx="0"/>
          </p:cNvCxnSpPr>
          <p:nvPr/>
        </p:nvCxnSpPr>
        <p:spPr>
          <a:xfrm flipV="1">
            <a:off x="1099237" y="5868645"/>
            <a:ext cx="503086" cy="21367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40" idx="4"/>
            <a:endCxn id="36" idx="5"/>
          </p:cNvCxnSpPr>
          <p:nvPr/>
        </p:nvCxnSpPr>
        <p:spPr>
          <a:xfrm flipH="1" flipV="1">
            <a:off x="1089427" y="6155208"/>
            <a:ext cx="172427" cy="5035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9" idx="1"/>
            <a:endCxn id="42" idx="5"/>
          </p:cNvCxnSpPr>
          <p:nvPr/>
        </p:nvCxnSpPr>
        <p:spPr>
          <a:xfrm flipV="1">
            <a:off x="206431" y="1829700"/>
            <a:ext cx="411131" cy="4647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37" idx="2"/>
            <a:endCxn id="42" idx="5"/>
          </p:cNvCxnSpPr>
          <p:nvPr/>
        </p:nvCxnSpPr>
        <p:spPr>
          <a:xfrm flipV="1">
            <a:off x="581821" y="1829700"/>
            <a:ext cx="35741" cy="5255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54" idx="2"/>
            <a:endCxn id="49" idx="8"/>
          </p:cNvCxnSpPr>
          <p:nvPr/>
        </p:nvCxnSpPr>
        <p:spPr>
          <a:xfrm flipV="1">
            <a:off x="505161" y="3740520"/>
            <a:ext cx="148602" cy="9884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7" idx="1"/>
            <a:endCxn id="13" idx="0"/>
          </p:cNvCxnSpPr>
          <p:nvPr/>
        </p:nvCxnSpPr>
        <p:spPr>
          <a:xfrm flipV="1">
            <a:off x="301742" y="5979438"/>
            <a:ext cx="255204" cy="3635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56" idx="2"/>
            <a:endCxn id="54" idx="5"/>
          </p:cNvCxnSpPr>
          <p:nvPr/>
        </p:nvCxnSpPr>
        <p:spPr>
          <a:xfrm flipH="1" flipV="1">
            <a:off x="517735" y="4829453"/>
            <a:ext cx="186367" cy="90305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35" idx="4"/>
            <a:endCxn id="55" idx="0"/>
          </p:cNvCxnSpPr>
          <p:nvPr/>
        </p:nvCxnSpPr>
        <p:spPr>
          <a:xfrm flipH="1">
            <a:off x="771587" y="4896394"/>
            <a:ext cx="342007" cy="42107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45" idx="10"/>
            <a:endCxn id="24" idx="6"/>
          </p:cNvCxnSpPr>
          <p:nvPr/>
        </p:nvCxnSpPr>
        <p:spPr>
          <a:xfrm flipH="1">
            <a:off x="67935" y="3347520"/>
            <a:ext cx="409101" cy="69224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51" idx="4"/>
            <a:endCxn id="54" idx="1"/>
          </p:cNvCxnSpPr>
          <p:nvPr/>
        </p:nvCxnSpPr>
        <p:spPr>
          <a:xfrm flipH="1">
            <a:off x="561694" y="4391244"/>
            <a:ext cx="274755" cy="38168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endCxn id="11" idx="5"/>
          </p:cNvCxnSpPr>
          <p:nvPr/>
        </p:nvCxnSpPr>
        <p:spPr>
          <a:xfrm flipH="1" flipV="1">
            <a:off x="497132" y="2852597"/>
            <a:ext cx="223940" cy="2379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6" idx="2"/>
          </p:cNvCxnSpPr>
          <p:nvPr/>
        </p:nvCxnSpPr>
        <p:spPr>
          <a:xfrm flipH="1">
            <a:off x="72708" y="2707344"/>
            <a:ext cx="47586" cy="6044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33" idx="4"/>
            <a:endCxn id="37" idx="5"/>
          </p:cNvCxnSpPr>
          <p:nvPr/>
        </p:nvCxnSpPr>
        <p:spPr>
          <a:xfrm flipH="1" flipV="1">
            <a:off x="597739" y="2466948"/>
            <a:ext cx="422433" cy="7508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endCxn id="51" idx="2"/>
          </p:cNvCxnSpPr>
          <p:nvPr/>
        </p:nvCxnSpPr>
        <p:spPr>
          <a:xfrm flipH="1">
            <a:off x="865663" y="3823842"/>
            <a:ext cx="307988" cy="52745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54" idx="4"/>
            <a:endCxn id="35" idx="4"/>
          </p:cNvCxnSpPr>
          <p:nvPr/>
        </p:nvCxnSpPr>
        <p:spPr>
          <a:xfrm>
            <a:off x="460732" y="4786775"/>
            <a:ext cx="652862" cy="10961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2" idx="1"/>
            <a:endCxn id="34" idx="3"/>
          </p:cNvCxnSpPr>
          <p:nvPr/>
        </p:nvCxnSpPr>
        <p:spPr>
          <a:xfrm>
            <a:off x="934879" y="5776361"/>
            <a:ext cx="532039" cy="426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stCxn id="56" idx="1"/>
            <a:endCxn id="52" idx="3"/>
          </p:cNvCxnSpPr>
          <p:nvPr/>
        </p:nvCxnSpPr>
        <p:spPr>
          <a:xfrm flipV="1">
            <a:off x="739542" y="5416388"/>
            <a:ext cx="294982" cy="3421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stCxn id="52" idx="0"/>
            <a:endCxn id="34" idx="3"/>
          </p:cNvCxnSpPr>
          <p:nvPr/>
        </p:nvCxnSpPr>
        <p:spPr>
          <a:xfrm>
            <a:off x="1100059" y="5440402"/>
            <a:ext cx="366859" cy="37862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47" idx="0"/>
            <a:endCxn id="49" idx="2"/>
          </p:cNvCxnSpPr>
          <p:nvPr/>
        </p:nvCxnSpPr>
        <p:spPr>
          <a:xfrm flipH="1">
            <a:off x="653179" y="3086724"/>
            <a:ext cx="134110" cy="615798"/>
          </a:xfrm>
          <a:prstGeom prst="lin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直接连接符 141"/>
          <p:cNvCxnSpPr>
            <a:stCxn id="54" idx="4"/>
            <a:endCxn id="24" idx="5"/>
          </p:cNvCxnSpPr>
          <p:nvPr/>
        </p:nvCxnSpPr>
        <p:spPr>
          <a:xfrm flipH="1" flipV="1">
            <a:off x="104712" y="4069245"/>
            <a:ext cx="356020" cy="7175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stCxn id="11" idx="2"/>
            <a:endCxn id="19" idx="5"/>
          </p:cNvCxnSpPr>
          <p:nvPr/>
        </p:nvCxnSpPr>
        <p:spPr>
          <a:xfrm flipH="1" flipV="1">
            <a:off x="173702" y="2336177"/>
            <a:ext cx="310621" cy="42046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>
            <a:stCxn id="15" idx="3"/>
            <a:endCxn id="43" idx="0"/>
          </p:cNvCxnSpPr>
          <p:nvPr/>
        </p:nvCxnSpPr>
        <p:spPr>
          <a:xfrm flipH="1" flipV="1">
            <a:off x="-59191" y="2011588"/>
            <a:ext cx="175873" cy="71750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>
            <a:stCxn id="43" idx="11"/>
            <a:endCxn id="42" idx="5"/>
          </p:cNvCxnSpPr>
          <p:nvPr/>
        </p:nvCxnSpPr>
        <p:spPr>
          <a:xfrm flipV="1">
            <a:off x="-33772" y="1829700"/>
            <a:ext cx="651334" cy="808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26" idx="7"/>
            <a:endCxn id="55" idx="4"/>
          </p:cNvCxnSpPr>
          <p:nvPr/>
        </p:nvCxnSpPr>
        <p:spPr>
          <a:xfrm>
            <a:off x="184816" y="4663697"/>
            <a:ext cx="488664" cy="6439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6310782" y="2462410"/>
            <a:ext cx="0" cy="2812522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椭圆 164"/>
          <p:cNvSpPr>
            <a:spLocks noChangeAspect="1"/>
          </p:cNvSpPr>
          <p:nvPr/>
        </p:nvSpPr>
        <p:spPr>
          <a:xfrm>
            <a:off x="6238383" y="3796273"/>
            <a:ext cx="144799" cy="14479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>
            <a:spLocks noChangeAspect="1"/>
          </p:cNvSpPr>
          <p:nvPr/>
        </p:nvSpPr>
        <p:spPr>
          <a:xfrm>
            <a:off x="6238383" y="2443939"/>
            <a:ext cx="144799" cy="14479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6238383" y="5157153"/>
            <a:ext cx="144799" cy="14479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1" name="矩形 170"/>
          <p:cNvSpPr/>
          <p:nvPr/>
        </p:nvSpPr>
        <p:spPr>
          <a:xfrm>
            <a:off x="6560305" y="2249776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dirty="0" smtClean="0"/>
              <a:t>Small Sample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6560305" y="2545324"/>
            <a:ext cx="4028123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The entrance guard system for a lab or a company have a small sample than the police monitor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6560304" y="354374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noProof="0" dirty="0" smtClean="0"/>
              <a:t>Low Speed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6560304" y="3839288"/>
            <a:ext cx="3877203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微软雅黑" panose="020B0503020204020204" pitchFamily="34" charset="-122"/>
              </a:rPr>
              <a:t>The entrance guard system</a:t>
            </a:r>
            <a:r>
              <a:rPr kumimoji="0" lang="en-US" altLang="zh-CN" sz="1200" b="0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微软雅黑" panose="020B0503020204020204" pitchFamily="34" charset="-122"/>
              </a:rPr>
              <a:t> does not need a high speed, the seconds time was tolerated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6557508" y="4772924"/>
            <a:ext cx="2863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noProof="0" dirty="0" smtClean="0"/>
              <a:t>Standard Facial Feature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6557508" y="5068472"/>
            <a:ext cx="3877203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微软雅黑" panose="020B0503020204020204" pitchFamily="34" charset="-122"/>
              </a:rPr>
              <a:t>People</a:t>
            </a:r>
            <a:r>
              <a:rPr kumimoji="0" lang="en-US" altLang="zh-CN" sz="1200" b="0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微软雅黑" panose="020B0503020204020204" pitchFamily="34" charset="-122"/>
              </a:rPr>
              <a:t> who want get in the entrance would face the monitor in the front way, which gives a standard facial feature to the facial detection and recognition system.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79" name="Freeform 194"/>
          <p:cNvSpPr>
            <a:spLocks noEditPoints="1"/>
          </p:cNvSpPr>
          <p:nvPr/>
        </p:nvSpPr>
        <p:spPr bwMode="auto">
          <a:xfrm rot="6607463">
            <a:off x="11820318" y="2594097"/>
            <a:ext cx="80180" cy="74988"/>
          </a:xfrm>
          <a:custGeom>
            <a:avLst/>
            <a:gdLst>
              <a:gd name="T0" fmla="*/ 58 w 59"/>
              <a:gd name="T1" fmla="*/ 35 h 55"/>
              <a:gd name="T2" fmla="*/ 28 w 59"/>
              <a:gd name="T3" fmla="*/ 55 h 55"/>
              <a:gd name="T4" fmla="*/ 31 w 59"/>
              <a:gd name="T5" fmla="*/ 55 h 55"/>
              <a:gd name="T6" fmla="*/ 44 w 59"/>
              <a:gd name="T7" fmla="*/ 52 h 55"/>
              <a:gd name="T8" fmla="*/ 58 w 59"/>
              <a:gd name="T9" fmla="*/ 35 h 55"/>
              <a:gd name="T10" fmla="*/ 31 w 59"/>
              <a:gd name="T11" fmla="*/ 0 h 55"/>
              <a:gd name="T12" fmla="*/ 18 w 59"/>
              <a:gd name="T13" fmla="*/ 3 h 55"/>
              <a:gd name="T14" fmla="*/ 7 w 59"/>
              <a:gd name="T15" fmla="*/ 40 h 55"/>
              <a:gd name="T16" fmla="*/ 22 w 59"/>
              <a:gd name="T17" fmla="*/ 53 h 55"/>
              <a:gd name="T18" fmla="*/ 59 w 59"/>
              <a:gd name="T19" fmla="*/ 28 h 55"/>
              <a:gd name="T20" fmla="*/ 55 w 59"/>
              <a:gd name="T21" fmla="*/ 14 h 55"/>
              <a:gd name="T22" fmla="*/ 31 w 59"/>
              <a:gd name="T2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9" h="55">
                <a:moveTo>
                  <a:pt x="58" y="35"/>
                </a:move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30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1" y="48"/>
                  <a:pt x="55" y="42"/>
                  <a:pt x="58" y="35"/>
                </a:cubicBezTo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0" y="46"/>
                  <a:pt x="15" y="51"/>
                  <a:pt x="22" y="53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4"/>
                  <a:pt x="58" y="19"/>
                  <a:pt x="55" y="14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0" name="Freeform 195"/>
          <p:cNvSpPr>
            <a:spLocks/>
          </p:cNvSpPr>
          <p:nvPr/>
        </p:nvSpPr>
        <p:spPr bwMode="auto">
          <a:xfrm rot="6607463">
            <a:off x="11812283" y="2620665"/>
            <a:ext cx="50185" cy="36917"/>
          </a:xfrm>
          <a:custGeom>
            <a:avLst/>
            <a:gdLst>
              <a:gd name="T0" fmla="*/ 37 w 37"/>
              <a:gd name="T1" fmla="*/ 0 h 27"/>
              <a:gd name="T2" fmla="*/ 0 w 37"/>
              <a:gd name="T3" fmla="*/ 25 h 27"/>
              <a:gd name="T4" fmla="*/ 6 w 37"/>
              <a:gd name="T5" fmla="*/ 27 h 27"/>
              <a:gd name="T6" fmla="*/ 36 w 37"/>
              <a:gd name="T7" fmla="*/ 7 h 27"/>
              <a:gd name="T8" fmla="*/ 37 w 3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27">
                <a:moveTo>
                  <a:pt x="37" y="0"/>
                </a:moveTo>
                <a:cubicBezTo>
                  <a:pt x="0" y="25"/>
                  <a:pt x="0" y="25"/>
                  <a:pt x="0" y="25"/>
                </a:cubicBezTo>
                <a:cubicBezTo>
                  <a:pt x="2" y="26"/>
                  <a:pt x="4" y="26"/>
                  <a:pt x="6" y="27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5"/>
                  <a:pt x="37" y="2"/>
                  <a:pt x="3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99"/>
          <p:cNvSpPr>
            <a:spLocks/>
          </p:cNvSpPr>
          <p:nvPr/>
        </p:nvSpPr>
        <p:spPr bwMode="auto">
          <a:xfrm rot="6607463">
            <a:off x="11407528" y="2299314"/>
            <a:ext cx="84795" cy="74988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200"/>
          <p:cNvSpPr>
            <a:spLocks/>
          </p:cNvSpPr>
          <p:nvPr/>
        </p:nvSpPr>
        <p:spPr bwMode="auto">
          <a:xfrm rot="6607463">
            <a:off x="11741677" y="3189740"/>
            <a:ext cx="77873" cy="68643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3" name="Freeform 201"/>
          <p:cNvSpPr>
            <a:spLocks/>
          </p:cNvSpPr>
          <p:nvPr/>
        </p:nvSpPr>
        <p:spPr bwMode="auto">
          <a:xfrm rot="6607463">
            <a:off x="11942923" y="3053632"/>
            <a:ext cx="53068" cy="46146"/>
          </a:xfrm>
          <a:custGeom>
            <a:avLst/>
            <a:gdLst>
              <a:gd name="T0" fmla="*/ 19 w 39"/>
              <a:gd name="T1" fmla="*/ 0 h 34"/>
              <a:gd name="T2" fmla="*/ 11 w 39"/>
              <a:gd name="T3" fmla="*/ 2 h 34"/>
              <a:gd name="T4" fmla="*/ 4 w 39"/>
              <a:gd name="T5" fmla="*/ 25 h 34"/>
              <a:gd name="T6" fmla="*/ 19 w 39"/>
              <a:gd name="T7" fmla="*/ 34 h 34"/>
              <a:gd name="T8" fmla="*/ 27 w 39"/>
              <a:gd name="T9" fmla="*/ 32 h 34"/>
              <a:gd name="T10" fmla="*/ 34 w 39"/>
              <a:gd name="T11" fmla="*/ 9 h 34"/>
              <a:gd name="T12" fmla="*/ 19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19" y="0"/>
                </a:moveTo>
                <a:cubicBezTo>
                  <a:pt x="17" y="0"/>
                  <a:pt x="14" y="1"/>
                  <a:pt x="11" y="2"/>
                </a:cubicBezTo>
                <a:cubicBezTo>
                  <a:pt x="3" y="6"/>
                  <a:pt x="0" y="17"/>
                  <a:pt x="4" y="25"/>
                </a:cubicBezTo>
                <a:cubicBezTo>
                  <a:pt x="7" y="31"/>
                  <a:pt x="13" y="34"/>
                  <a:pt x="19" y="34"/>
                </a:cubicBezTo>
                <a:cubicBezTo>
                  <a:pt x="22" y="34"/>
                  <a:pt x="25" y="34"/>
                  <a:pt x="27" y="32"/>
                </a:cubicBezTo>
                <a:cubicBezTo>
                  <a:pt x="35" y="28"/>
                  <a:pt x="39" y="18"/>
                  <a:pt x="34" y="9"/>
                </a:cubicBezTo>
                <a:cubicBezTo>
                  <a:pt x="31" y="3"/>
                  <a:pt x="25" y="0"/>
                  <a:pt x="1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4" name="Freeform 203"/>
          <p:cNvSpPr>
            <a:spLocks noEditPoints="1"/>
          </p:cNvSpPr>
          <p:nvPr/>
        </p:nvSpPr>
        <p:spPr bwMode="auto">
          <a:xfrm rot="6607463">
            <a:off x="11738622" y="3950324"/>
            <a:ext cx="77873" cy="66335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5" name="Freeform 204"/>
          <p:cNvSpPr>
            <a:spLocks/>
          </p:cNvSpPr>
          <p:nvPr/>
        </p:nvSpPr>
        <p:spPr bwMode="auto">
          <a:xfrm rot="6607463">
            <a:off x="11763284" y="3966543"/>
            <a:ext cx="13844" cy="62298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205"/>
          <p:cNvSpPr>
            <a:spLocks noEditPoints="1"/>
          </p:cNvSpPr>
          <p:nvPr/>
        </p:nvSpPr>
        <p:spPr bwMode="auto">
          <a:xfrm rot="6607463">
            <a:off x="11821169" y="4544243"/>
            <a:ext cx="70950" cy="68066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7" name="Freeform 206"/>
          <p:cNvSpPr>
            <a:spLocks/>
          </p:cNvSpPr>
          <p:nvPr/>
        </p:nvSpPr>
        <p:spPr bwMode="auto">
          <a:xfrm rot="6607463">
            <a:off x="11820284" y="4553743"/>
            <a:ext cx="59990" cy="35187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207"/>
          <p:cNvSpPr>
            <a:spLocks/>
          </p:cNvSpPr>
          <p:nvPr/>
        </p:nvSpPr>
        <p:spPr bwMode="auto">
          <a:xfrm rot="6607463">
            <a:off x="12014158" y="5296502"/>
            <a:ext cx="77295" cy="68066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0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0" y="47"/>
                </a:cubicBezTo>
                <a:cubicBezTo>
                  <a:pt x="52" y="41"/>
                  <a:pt x="57" y="26"/>
                  <a:pt x="51" y="14"/>
                </a:cubicBezTo>
                <a:cubicBezTo>
                  <a:pt x="46" y="5"/>
                  <a:pt x="38" y="0"/>
                  <a:pt x="2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9" name="Freeform 208"/>
          <p:cNvSpPr>
            <a:spLocks noEditPoints="1"/>
          </p:cNvSpPr>
          <p:nvPr/>
        </p:nvSpPr>
        <p:spPr bwMode="auto">
          <a:xfrm rot="6607463">
            <a:off x="12017621" y="5618288"/>
            <a:ext cx="49031" cy="42685"/>
          </a:xfrm>
          <a:custGeom>
            <a:avLst/>
            <a:gdLst>
              <a:gd name="T0" fmla="*/ 27 w 36"/>
              <a:gd name="T1" fmla="*/ 3 h 31"/>
              <a:gd name="T2" fmla="*/ 19 w 36"/>
              <a:gd name="T3" fmla="*/ 31 h 31"/>
              <a:gd name="T4" fmla="*/ 25 w 36"/>
              <a:gd name="T5" fmla="*/ 30 h 31"/>
              <a:gd name="T6" fmla="*/ 32 w 36"/>
              <a:gd name="T7" fmla="*/ 9 h 31"/>
              <a:gd name="T8" fmla="*/ 27 w 36"/>
              <a:gd name="T9" fmla="*/ 3 h 31"/>
              <a:gd name="T10" fmla="*/ 18 w 36"/>
              <a:gd name="T11" fmla="*/ 0 h 31"/>
              <a:gd name="T12" fmla="*/ 11 w 36"/>
              <a:gd name="T13" fmla="*/ 2 h 31"/>
              <a:gd name="T14" fmla="*/ 4 w 36"/>
              <a:gd name="T15" fmla="*/ 23 h 31"/>
              <a:gd name="T16" fmla="*/ 14 w 36"/>
              <a:gd name="T17" fmla="*/ 31 h 31"/>
              <a:gd name="T18" fmla="*/ 22 w 36"/>
              <a:gd name="T19" fmla="*/ 1 h 31"/>
              <a:gd name="T20" fmla="*/ 18 w 36"/>
              <a:gd name="T21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" h="31">
                <a:moveTo>
                  <a:pt x="27" y="3"/>
                </a:moveTo>
                <a:cubicBezTo>
                  <a:pt x="19" y="31"/>
                  <a:pt x="19" y="31"/>
                  <a:pt x="19" y="31"/>
                </a:cubicBezTo>
                <a:cubicBezTo>
                  <a:pt x="21" y="31"/>
                  <a:pt x="23" y="31"/>
                  <a:pt x="25" y="30"/>
                </a:cubicBezTo>
                <a:cubicBezTo>
                  <a:pt x="33" y="26"/>
                  <a:pt x="36" y="16"/>
                  <a:pt x="32" y="9"/>
                </a:cubicBezTo>
                <a:cubicBezTo>
                  <a:pt x="30" y="6"/>
                  <a:pt x="29" y="4"/>
                  <a:pt x="27" y="3"/>
                </a:cubicBezTo>
                <a:moveTo>
                  <a:pt x="18" y="0"/>
                </a:moveTo>
                <a:cubicBezTo>
                  <a:pt x="15" y="0"/>
                  <a:pt x="13" y="1"/>
                  <a:pt x="11" y="2"/>
                </a:cubicBezTo>
                <a:cubicBezTo>
                  <a:pt x="3" y="6"/>
                  <a:pt x="0" y="16"/>
                  <a:pt x="4" y="23"/>
                </a:cubicBezTo>
                <a:cubicBezTo>
                  <a:pt x="6" y="27"/>
                  <a:pt x="10" y="30"/>
                  <a:pt x="14" y="31"/>
                </a:cubicBezTo>
                <a:cubicBezTo>
                  <a:pt x="22" y="1"/>
                  <a:pt x="22" y="1"/>
                  <a:pt x="22" y="1"/>
                </a:cubicBezTo>
                <a:cubicBezTo>
                  <a:pt x="21" y="1"/>
                  <a:pt x="19" y="0"/>
                  <a:pt x="1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209"/>
          <p:cNvSpPr>
            <a:spLocks/>
          </p:cNvSpPr>
          <p:nvPr/>
        </p:nvSpPr>
        <p:spPr bwMode="auto">
          <a:xfrm rot="6607463">
            <a:off x="12031192" y="5622106"/>
            <a:ext cx="17882" cy="40955"/>
          </a:xfrm>
          <a:custGeom>
            <a:avLst/>
            <a:gdLst>
              <a:gd name="T0" fmla="*/ 8 w 13"/>
              <a:gd name="T1" fmla="*/ 0 h 30"/>
              <a:gd name="T2" fmla="*/ 0 w 13"/>
              <a:gd name="T3" fmla="*/ 30 h 30"/>
              <a:gd name="T4" fmla="*/ 4 w 13"/>
              <a:gd name="T5" fmla="*/ 30 h 30"/>
              <a:gd name="T6" fmla="*/ 5 w 13"/>
              <a:gd name="T7" fmla="*/ 30 h 30"/>
              <a:gd name="T8" fmla="*/ 13 w 13"/>
              <a:gd name="T9" fmla="*/ 2 h 30"/>
              <a:gd name="T10" fmla="*/ 8 w 13"/>
              <a:gd name="T1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30">
                <a:moveTo>
                  <a:pt x="8" y="0"/>
                </a:moveTo>
                <a:cubicBezTo>
                  <a:pt x="0" y="30"/>
                  <a:pt x="0" y="30"/>
                  <a:pt x="0" y="30"/>
                </a:cubicBezTo>
                <a:cubicBezTo>
                  <a:pt x="1" y="30"/>
                  <a:pt x="3" y="30"/>
                  <a:pt x="4" y="30"/>
                </a:cubicBezTo>
                <a:cubicBezTo>
                  <a:pt x="4" y="30"/>
                  <a:pt x="5" y="30"/>
                  <a:pt x="5" y="30"/>
                </a:cubicBezTo>
                <a:cubicBezTo>
                  <a:pt x="13" y="2"/>
                  <a:pt x="13" y="2"/>
                  <a:pt x="13" y="2"/>
                </a:cubicBezTo>
                <a:cubicBezTo>
                  <a:pt x="11" y="1"/>
                  <a:pt x="10" y="0"/>
                  <a:pt x="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210"/>
          <p:cNvSpPr>
            <a:spLocks noEditPoints="1"/>
          </p:cNvSpPr>
          <p:nvPr/>
        </p:nvSpPr>
        <p:spPr bwMode="auto">
          <a:xfrm rot="6607463">
            <a:off x="11655649" y="2891271"/>
            <a:ext cx="43839" cy="42685"/>
          </a:xfrm>
          <a:custGeom>
            <a:avLst/>
            <a:gdLst>
              <a:gd name="T0" fmla="*/ 1 w 32"/>
              <a:gd name="T1" fmla="*/ 11 h 31"/>
              <a:gd name="T2" fmla="*/ 2 w 32"/>
              <a:gd name="T3" fmla="*/ 22 h 31"/>
              <a:gd name="T4" fmla="*/ 16 w 32"/>
              <a:gd name="T5" fmla="*/ 31 h 31"/>
              <a:gd name="T6" fmla="*/ 23 w 32"/>
              <a:gd name="T7" fmla="*/ 29 h 31"/>
              <a:gd name="T8" fmla="*/ 30 w 32"/>
              <a:gd name="T9" fmla="*/ 22 h 31"/>
              <a:gd name="T10" fmla="*/ 1 w 32"/>
              <a:gd name="T11" fmla="*/ 11 h 31"/>
              <a:gd name="T12" fmla="*/ 16 w 32"/>
              <a:gd name="T13" fmla="*/ 0 h 31"/>
              <a:gd name="T14" fmla="*/ 8 w 32"/>
              <a:gd name="T15" fmla="*/ 1 h 31"/>
              <a:gd name="T16" fmla="*/ 3 w 32"/>
              <a:gd name="T17" fmla="*/ 7 h 31"/>
              <a:gd name="T18" fmla="*/ 31 w 32"/>
              <a:gd name="T19" fmla="*/ 17 h 31"/>
              <a:gd name="T20" fmla="*/ 30 w 32"/>
              <a:gd name="T21" fmla="*/ 8 h 31"/>
              <a:gd name="T22" fmla="*/ 16 w 32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31">
                <a:moveTo>
                  <a:pt x="1" y="11"/>
                </a:moveTo>
                <a:cubicBezTo>
                  <a:pt x="0" y="15"/>
                  <a:pt x="0" y="19"/>
                  <a:pt x="2" y="22"/>
                </a:cubicBezTo>
                <a:cubicBezTo>
                  <a:pt x="5" y="28"/>
                  <a:pt x="10" y="31"/>
                  <a:pt x="16" y="31"/>
                </a:cubicBezTo>
                <a:cubicBezTo>
                  <a:pt x="18" y="31"/>
                  <a:pt x="21" y="30"/>
                  <a:pt x="23" y="29"/>
                </a:cubicBezTo>
                <a:cubicBezTo>
                  <a:pt x="26" y="27"/>
                  <a:pt x="28" y="25"/>
                  <a:pt x="30" y="22"/>
                </a:cubicBezTo>
                <a:cubicBezTo>
                  <a:pt x="1" y="11"/>
                  <a:pt x="1" y="11"/>
                  <a:pt x="1" y="11"/>
                </a:cubicBezTo>
                <a:moveTo>
                  <a:pt x="16" y="0"/>
                </a:moveTo>
                <a:cubicBezTo>
                  <a:pt x="13" y="0"/>
                  <a:pt x="11" y="0"/>
                  <a:pt x="8" y="1"/>
                </a:cubicBezTo>
                <a:cubicBezTo>
                  <a:pt x="6" y="3"/>
                  <a:pt x="4" y="5"/>
                  <a:pt x="3" y="7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4"/>
                  <a:pt x="31" y="11"/>
                  <a:pt x="30" y="8"/>
                </a:cubicBezTo>
                <a:cubicBezTo>
                  <a:pt x="27" y="3"/>
                  <a:pt x="21" y="0"/>
                  <a:pt x="1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211"/>
          <p:cNvSpPr>
            <a:spLocks/>
          </p:cNvSpPr>
          <p:nvPr/>
        </p:nvSpPr>
        <p:spPr bwMode="auto">
          <a:xfrm rot="6607463">
            <a:off x="11658545" y="2902746"/>
            <a:ext cx="40955" cy="20189"/>
          </a:xfrm>
          <a:custGeom>
            <a:avLst/>
            <a:gdLst>
              <a:gd name="T0" fmla="*/ 2 w 30"/>
              <a:gd name="T1" fmla="*/ 0 h 15"/>
              <a:gd name="T2" fmla="*/ 0 w 30"/>
              <a:gd name="T3" fmla="*/ 4 h 15"/>
              <a:gd name="T4" fmla="*/ 29 w 30"/>
              <a:gd name="T5" fmla="*/ 15 h 15"/>
              <a:gd name="T6" fmla="*/ 30 w 30"/>
              <a:gd name="T7" fmla="*/ 10 h 15"/>
              <a:gd name="T8" fmla="*/ 2 w 30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15">
                <a:moveTo>
                  <a:pt x="2" y="0"/>
                </a:moveTo>
                <a:cubicBezTo>
                  <a:pt x="1" y="1"/>
                  <a:pt x="0" y="3"/>
                  <a:pt x="0" y="4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3"/>
                  <a:pt x="30" y="12"/>
                  <a:pt x="30" y="1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32"/>
          <p:cNvSpPr>
            <a:spLocks/>
          </p:cNvSpPr>
          <p:nvPr/>
        </p:nvSpPr>
        <p:spPr bwMode="auto">
          <a:xfrm rot="6607463">
            <a:off x="12040232" y="3746454"/>
            <a:ext cx="115944" cy="102099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4" name="Freeform 236"/>
          <p:cNvSpPr>
            <a:spLocks/>
          </p:cNvSpPr>
          <p:nvPr/>
        </p:nvSpPr>
        <p:spPr bwMode="auto">
          <a:xfrm rot="6607463">
            <a:off x="11986253" y="2707397"/>
            <a:ext cx="72105" cy="62875"/>
          </a:xfrm>
          <a:custGeom>
            <a:avLst/>
            <a:gdLst>
              <a:gd name="T0" fmla="*/ 26 w 53"/>
              <a:gd name="T1" fmla="*/ 0 h 46"/>
              <a:gd name="T2" fmla="*/ 15 w 53"/>
              <a:gd name="T3" fmla="*/ 2 h 46"/>
              <a:gd name="T4" fmla="*/ 6 w 53"/>
              <a:gd name="T5" fmla="*/ 34 h 46"/>
              <a:gd name="T6" fmla="*/ 26 w 53"/>
              <a:gd name="T7" fmla="*/ 46 h 46"/>
              <a:gd name="T8" fmla="*/ 37 w 53"/>
              <a:gd name="T9" fmla="*/ 44 h 46"/>
              <a:gd name="T10" fmla="*/ 47 w 53"/>
              <a:gd name="T11" fmla="*/ 12 h 46"/>
              <a:gd name="T12" fmla="*/ 26 w 53"/>
              <a:gd name="T13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46">
                <a:moveTo>
                  <a:pt x="26" y="0"/>
                </a:moveTo>
                <a:cubicBezTo>
                  <a:pt x="23" y="0"/>
                  <a:pt x="19" y="1"/>
                  <a:pt x="15" y="2"/>
                </a:cubicBezTo>
                <a:cubicBezTo>
                  <a:pt x="4" y="8"/>
                  <a:pt x="0" y="23"/>
                  <a:pt x="6" y="34"/>
                </a:cubicBezTo>
                <a:cubicBezTo>
                  <a:pt x="10" y="42"/>
                  <a:pt x="18" y="46"/>
                  <a:pt x="26" y="46"/>
                </a:cubicBezTo>
                <a:cubicBezTo>
                  <a:pt x="30" y="46"/>
                  <a:pt x="34" y="46"/>
                  <a:pt x="37" y="44"/>
                </a:cubicBezTo>
                <a:cubicBezTo>
                  <a:pt x="49" y="38"/>
                  <a:pt x="53" y="24"/>
                  <a:pt x="47" y="12"/>
                </a:cubicBezTo>
                <a:cubicBezTo>
                  <a:pt x="43" y="4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95" name="直接连接符 194"/>
          <p:cNvCxnSpPr>
            <a:endCxn id="184" idx="6"/>
          </p:cNvCxnSpPr>
          <p:nvPr/>
        </p:nvCxnSpPr>
        <p:spPr>
          <a:xfrm flipH="1">
            <a:off x="11773517" y="3257030"/>
            <a:ext cx="409101" cy="69224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>
            <a:stCxn id="180" idx="2"/>
          </p:cNvCxnSpPr>
          <p:nvPr/>
        </p:nvCxnSpPr>
        <p:spPr>
          <a:xfrm flipH="1">
            <a:off x="11778290" y="2616854"/>
            <a:ext cx="47586" cy="6044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>
            <a:endCxn id="184" idx="0"/>
          </p:cNvCxnSpPr>
          <p:nvPr/>
        </p:nvCxnSpPr>
        <p:spPr>
          <a:xfrm flipH="1" flipV="1">
            <a:off x="11793318" y="4013275"/>
            <a:ext cx="389300" cy="61433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>
            <a:stCxn id="181" idx="0"/>
            <a:endCxn id="179" idx="1"/>
          </p:cNvCxnSpPr>
          <p:nvPr/>
        </p:nvCxnSpPr>
        <p:spPr>
          <a:xfrm>
            <a:off x="11485130" y="2349709"/>
            <a:ext cx="340774" cy="2670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>
            <a:stCxn id="186" idx="10"/>
            <a:endCxn id="188" idx="5"/>
          </p:cNvCxnSpPr>
          <p:nvPr/>
        </p:nvCxnSpPr>
        <p:spPr>
          <a:xfrm>
            <a:off x="11860377" y="4611613"/>
            <a:ext cx="195991" cy="75272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secured-lock_19755"/>
          <p:cNvSpPr>
            <a:spLocks noChangeAspect="1"/>
          </p:cNvSpPr>
          <p:nvPr/>
        </p:nvSpPr>
        <p:spPr bwMode="auto">
          <a:xfrm>
            <a:off x="3715057" y="3422566"/>
            <a:ext cx="432938" cy="609685"/>
          </a:xfrm>
          <a:custGeom>
            <a:avLst/>
            <a:gdLst>
              <a:gd name="T0" fmla="*/ 2987 w 3474"/>
              <a:gd name="T1" fmla="*/ 2108 h 4899"/>
              <a:gd name="T2" fmla="*/ 2987 w 3474"/>
              <a:gd name="T3" fmla="*/ 1249 h 4899"/>
              <a:gd name="T4" fmla="*/ 1737 w 3474"/>
              <a:gd name="T5" fmla="*/ 0 h 4899"/>
              <a:gd name="T6" fmla="*/ 488 w 3474"/>
              <a:gd name="T7" fmla="*/ 1249 h 4899"/>
              <a:gd name="T8" fmla="*/ 488 w 3474"/>
              <a:gd name="T9" fmla="*/ 2108 h 4899"/>
              <a:gd name="T10" fmla="*/ 0 w 3474"/>
              <a:gd name="T11" fmla="*/ 2108 h 4899"/>
              <a:gd name="T12" fmla="*/ 0 w 3474"/>
              <a:gd name="T13" fmla="*/ 4899 h 4899"/>
              <a:gd name="T14" fmla="*/ 3474 w 3474"/>
              <a:gd name="T15" fmla="*/ 4899 h 4899"/>
              <a:gd name="T16" fmla="*/ 3474 w 3474"/>
              <a:gd name="T17" fmla="*/ 2108 h 4899"/>
              <a:gd name="T18" fmla="*/ 2987 w 3474"/>
              <a:gd name="T19" fmla="*/ 2108 h 4899"/>
              <a:gd name="T20" fmla="*/ 879 w 3474"/>
              <a:gd name="T21" fmla="*/ 1249 h 4899"/>
              <a:gd name="T22" fmla="*/ 1737 w 3474"/>
              <a:gd name="T23" fmla="*/ 390 h 4899"/>
              <a:gd name="T24" fmla="*/ 2596 w 3474"/>
              <a:gd name="T25" fmla="*/ 1249 h 4899"/>
              <a:gd name="T26" fmla="*/ 2596 w 3474"/>
              <a:gd name="T27" fmla="*/ 2108 h 4899"/>
              <a:gd name="T28" fmla="*/ 879 w 3474"/>
              <a:gd name="T29" fmla="*/ 2108 h 4899"/>
              <a:gd name="T30" fmla="*/ 879 w 3474"/>
              <a:gd name="T31" fmla="*/ 1249 h 4899"/>
              <a:gd name="T32" fmla="*/ 3084 w 3474"/>
              <a:gd name="T33" fmla="*/ 4509 h 4899"/>
              <a:gd name="T34" fmla="*/ 391 w 3474"/>
              <a:gd name="T35" fmla="*/ 4509 h 4899"/>
              <a:gd name="T36" fmla="*/ 391 w 3474"/>
              <a:gd name="T37" fmla="*/ 2498 h 4899"/>
              <a:gd name="T38" fmla="*/ 488 w 3474"/>
              <a:gd name="T39" fmla="*/ 2498 h 4899"/>
              <a:gd name="T40" fmla="*/ 2987 w 3474"/>
              <a:gd name="T41" fmla="*/ 2498 h 4899"/>
              <a:gd name="T42" fmla="*/ 3084 w 3474"/>
              <a:gd name="T43" fmla="*/ 2498 h 4899"/>
              <a:gd name="T44" fmla="*/ 3084 w 3474"/>
              <a:gd name="T45" fmla="*/ 4509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74" h="4899">
                <a:moveTo>
                  <a:pt x="2987" y="2108"/>
                </a:moveTo>
                <a:lnTo>
                  <a:pt x="2987" y="1249"/>
                </a:lnTo>
                <a:cubicBezTo>
                  <a:pt x="2987" y="560"/>
                  <a:pt x="2426" y="0"/>
                  <a:pt x="1737" y="0"/>
                </a:cubicBezTo>
                <a:cubicBezTo>
                  <a:pt x="1049" y="0"/>
                  <a:pt x="488" y="560"/>
                  <a:pt x="488" y="1249"/>
                </a:cubicBezTo>
                <a:lnTo>
                  <a:pt x="488" y="2108"/>
                </a:lnTo>
                <a:lnTo>
                  <a:pt x="0" y="2108"/>
                </a:lnTo>
                <a:lnTo>
                  <a:pt x="0" y="4899"/>
                </a:lnTo>
                <a:lnTo>
                  <a:pt x="3474" y="4899"/>
                </a:lnTo>
                <a:lnTo>
                  <a:pt x="3474" y="2108"/>
                </a:lnTo>
                <a:lnTo>
                  <a:pt x="2987" y="2108"/>
                </a:lnTo>
                <a:close/>
                <a:moveTo>
                  <a:pt x="879" y="1249"/>
                </a:moveTo>
                <a:cubicBezTo>
                  <a:pt x="879" y="776"/>
                  <a:pt x="1264" y="390"/>
                  <a:pt x="1737" y="390"/>
                </a:cubicBezTo>
                <a:cubicBezTo>
                  <a:pt x="2211" y="390"/>
                  <a:pt x="2596" y="776"/>
                  <a:pt x="2596" y="1249"/>
                </a:cubicBezTo>
                <a:lnTo>
                  <a:pt x="2596" y="2108"/>
                </a:lnTo>
                <a:lnTo>
                  <a:pt x="879" y="2108"/>
                </a:lnTo>
                <a:lnTo>
                  <a:pt x="879" y="1249"/>
                </a:lnTo>
                <a:close/>
                <a:moveTo>
                  <a:pt x="3084" y="4509"/>
                </a:moveTo>
                <a:lnTo>
                  <a:pt x="391" y="4509"/>
                </a:lnTo>
                <a:lnTo>
                  <a:pt x="391" y="2498"/>
                </a:lnTo>
                <a:lnTo>
                  <a:pt x="488" y="2498"/>
                </a:lnTo>
                <a:lnTo>
                  <a:pt x="2987" y="2498"/>
                </a:lnTo>
                <a:lnTo>
                  <a:pt x="3084" y="2498"/>
                </a:lnTo>
                <a:lnTo>
                  <a:pt x="3084" y="450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</p:spTree>
    <p:extLst>
      <p:ext uri="{BB962C8B-B14F-4D97-AF65-F5344CB8AC3E}">
        <p14:creationId xmlns:p14="http://schemas.microsoft.com/office/powerpoint/2010/main" val="155165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5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-4.07407E-6 L -0.10886 -4.07407E-6 " pathEditMode="relative" rAng="0" ptsTypes="AA">
                                      <p:cBhvr>
                                        <p:cTn id="60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-4.07407E-6 L 4.79167E-6 -4.07407E-6 " pathEditMode="relative" rAng="0" ptsTypes="AA">
                                      <p:cBhvr>
                                        <p:cTn id="61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6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2" presetClass="path" presetSubtype="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1.85185E-6 L 1.875E-6 0.19722 " pathEditMode="relative" rAng="0" ptsTypes="AA">
                                      <p:cBhvr>
                                        <p:cTn id="618" dur="75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61"/>
                                    </p:animMotion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42" presetClass="path" presetSubtype="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0 L 1.875E-6 -0.19838 " pathEditMode="relative" rAng="0" ptsTypes="AA">
                                      <p:cBhvr>
                                        <p:cTn id="623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31"/>
                                    </p:animMotion>
                                  </p:childTnLst>
                                </p:cTn>
                              </p:par>
                              <p:par>
                                <p:cTn id="624" presetID="16" presetClass="entr" presetSubtype="4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6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7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9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2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3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5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8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1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4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165" grpId="0" animBg="1"/>
      <p:bldP spid="166" grpId="0" animBg="1"/>
      <p:bldP spid="166" grpId="1" animBg="1"/>
      <p:bldP spid="167" grpId="0" animBg="1"/>
      <p:bldP spid="167" grpId="1" animBg="1"/>
      <p:bldP spid="171" grpId="0"/>
      <p:bldP spid="172" grpId="0"/>
      <p:bldP spid="174" grpId="0"/>
      <p:bldP spid="175" grpId="0"/>
      <p:bldP spid="177" grpId="0"/>
      <p:bldP spid="178" grpId="0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24" grpId="0"/>
      <p:bldP spid="12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118497" y="4018588"/>
            <a:ext cx="224596" cy="2245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42851" y="4554919"/>
            <a:ext cx="224596" cy="2245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74263" y="4582846"/>
            <a:ext cx="168742" cy="16874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046336" y="3904289"/>
            <a:ext cx="224596" cy="2245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453069" y="3016171"/>
            <a:ext cx="174550" cy="17455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2625069" y="2700287"/>
            <a:ext cx="89256" cy="8925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椭圆 15"/>
          <p:cNvSpPr/>
          <p:nvPr/>
        </p:nvSpPr>
        <p:spPr>
          <a:xfrm>
            <a:off x="3022512" y="2772474"/>
            <a:ext cx="274293" cy="27429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3331260" y="239818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椭圆 17"/>
          <p:cNvSpPr/>
          <p:nvPr/>
        </p:nvSpPr>
        <p:spPr>
          <a:xfrm>
            <a:off x="3754093" y="2268082"/>
            <a:ext cx="174550" cy="17455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椭圆 18"/>
          <p:cNvSpPr/>
          <p:nvPr/>
        </p:nvSpPr>
        <p:spPr>
          <a:xfrm>
            <a:off x="4289649" y="2510909"/>
            <a:ext cx="144256" cy="14425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椭圆 19"/>
          <p:cNvSpPr/>
          <p:nvPr/>
        </p:nvSpPr>
        <p:spPr>
          <a:xfrm>
            <a:off x="4616266" y="2674898"/>
            <a:ext cx="274293" cy="27429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椭圆 20"/>
          <p:cNvSpPr/>
          <p:nvPr/>
        </p:nvSpPr>
        <p:spPr>
          <a:xfrm>
            <a:off x="5055117" y="3016171"/>
            <a:ext cx="174550" cy="17455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5267388" y="3391071"/>
            <a:ext cx="73765" cy="7376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椭圆 22"/>
          <p:cNvSpPr/>
          <p:nvPr/>
        </p:nvSpPr>
        <p:spPr>
          <a:xfrm>
            <a:off x="3604336" y="2736312"/>
            <a:ext cx="448841" cy="44884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2290441" y="392688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椭圆 24"/>
          <p:cNvSpPr/>
          <p:nvPr/>
        </p:nvSpPr>
        <p:spPr>
          <a:xfrm>
            <a:off x="2502102" y="4236126"/>
            <a:ext cx="274293" cy="27429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椭圆 25"/>
          <p:cNvSpPr/>
          <p:nvPr/>
        </p:nvSpPr>
        <p:spPr>
          <a:xfrm>
            <a:off x="3010621" y="4516966"/>
            <a:ext cx="398971" cy="39897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3656516" y="490265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椭圆 27"/>
          <p:cNvSpPr/>
          <p:nvPr/>
        </p:nvSpPr>
        <p:spPr>
          <a:xfrm>
            <a:off x="3803126" y="4496331"/>
            <a:ext cx="274293" cy="27429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椭圆 28"/>
          <p:cNvSpPr/>
          <p:nvPr/>
        </p:nvSpPr>
        <p:spPr>
          <a:xfrm>
            <a:off x="4111874" y="4935182"/>
            <a:ext cx="174550" cy="17455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椭圆 29"/>
          <p:cNvSpPr/>
          <p:nvPr/>
        </p:nvSpPr>
        <p:spPr>
          <a:xfrm>
            <a:off x="4441748" y="4451915"/>
            <a:ext cx="398971" cy="39897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椭圆 30"/>
          <p:cNvSpPr/>
          <p:nvPr/>
        </p:nvSpPr>
        <p:spPr>
          <a:xfrm>
            <a:off x="5136676" y="4301178"/>
            <a:ext cx="274293" cy="27429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燕尾形 31"/>
          <p:cNvSpPr/>
          <p:nvPr/>
        </p:nvSpPr>
        <p:spPr>
          <a:xfrm>
            <a:off x="6287018" y="3480497"/>
            <a:ext cx="169036" cy="322710"/>
          </a:xfrm>
          <a:prstGeom prst="chevron">
            <a:avLst>
              <a:gd name="adj" fmla="val 62310"/>
            </a:avLst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燕尾形 32"/>
          <p:cNvSpPr/>
          <p:nvPr/>
        </p:nvSpPr>
        <p:spPr>
          <a:xfrm>
            <a:off x="6728544" y="3480497"/>
            <a:ext cx="169036" cy="322710"/>
          </a:xfrm>
          <a:prstGeom prst="chevron">
            <a:avLst>
              <a:gd name="adj" fmla="val 62310"/>
            </a:avLst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任意多边形 33"/>
          <p:cNvSpPr/>
          <p:nvPr/>
        </p:nvSpPr>
        <p:spPr>
          <a:xfrm>
            <a:off x="7625127" y="2355357"/>
            <a:ext cx="2485548" cy="2485548"/>
          </a:xfrm>
          <a:custGeom>
            <a:avLst/>
            <a:gdLst>
              <a:gd name="connsiteX0" fmla="*/ 0 w 2485548"/>
              <a:gd name="connsiteY0" fmla="*/ 1242774 h 2485548"/>
              <a:gd name="connsiteX1" fmla="*/ 1242774 w 2485548"/>
              <a:gd name="connsiteY1" fmla="*/ 0 h 2485548"/>
              <a:gd name="connsiteX2" fmla="*/ 2485548 w 2485548"/>
              <a:gd name="connsiteY2" fmla="*/ 1242774 h 2485548"/>
              <a:gd name="connsiteX3" fmla="*/ 1242774 w 2485548"/>
              <a:gd name="connsiteY3" fmla="*/ 2485548 h 2485548"/>
              <a:gd name="connsiteX4" fmla="*/ 0 w 2485548"/>
              <a:gd name="connsiteY4" fmla="*/ 1242774 h 248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5548" h="2485548">
                <a:moveTo>
                  <a:pt x="0" y="1242774"/>
                </a:moveTo>
                <a:cubicBezTo>
                  <a:pt x="0" y="556409"/>
                  <a:pt x="556409" y="0"/>
                  <a:pt x="1242774" y="0"/>
                </a:cubicBezTo>
                <a:cubicBezTo>
                  <a:pt x="1929139" y="0"/>
                  <a:pt x="2485548" y="556409"/>
                  <a:pt x="2485548" y="1242774"/>
                </a:cubicBezTo>
                <a:cubicBezTo>
                  <a:pt x="2485548" y="1929139"/>
                  <a:pt x="1929139" y="2485548"/>
                  <a:pt x="1242774" y="2485548"/>
                </a:cubicBezTo>
                <a:cubicBezTo>
                  <a:pt x="556409" y="2485548"/>
                  <a:pt x="0" y="1929139"/>
                  <a:pt x="0" y="1242774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燕尾形 36"/>
          <p:cNvSpPr/>
          <p:nvPr/>
        </p:nvSpPr>
        <p:spPr>
          <a:xfrm>
            <a:off x="6079907" y="3480497"/>
            <a:ext cx="169036" cy="322710"/>
          </a:xfrm>
          <a:prstGeom prst="chevron">
            <a:avLst>
              <a:gd name="adj" fmla="val 62310"/>
            </a:avLst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燕尾形 37"/>
          <p:cNvSpPr/>
          <p:nvPr/>
        </p:nvSpPr>
        <p:spPr>
          <a:xfrm>
            <a:off x="6521433" y="3480497"/>
            <a:ext cx="169036" cy="322710"/>
          </a:xfrm>
          <a:prstGeom prst="chevron">
            <a:avLst>
              <a:gd name="adj" fmla="val 62310"/>
            </a:avLst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直接连接符 39"/>
          <p:cNvCxnSpPr>
            <a:stCxn id="9" idx="2"/>
            <a:endCxn id="28" idx="6"/>
          </p:cNvCxnSpPr>
          <p:nvPr/>
        </p:nvCxnSpPr>
        <p:spPr>
          <a:xfrm flipH="1">
            <a:off x="4077419" y="4016587"/>
            <a:ext cx="968917" cy="616891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20" idx="3"/>
            <a:endCxn id="23" idx="6"/>
          </p:cNvCxnSpPr>
          <p:nvPr/>
        </p:nvCxnSpPr>
        <p:spPr>
          <a:xfrm flipH="1">
            <a:off x="4080598" y="2909022"/>
            <a:ext cx="548416" cy="51711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9" idx="0"/>
            <a:endCxn id="21" idx="4"/>
          </p:cNvCxnSpPr>
          <p:nvPr/>
        </p:nvCxnSpPr>
        <p:spPr>
          <a:xfrm flipH="1" flipV="1">
            <a:off x="5142392" y="3190721"/>
            <a:ext cx="16242" cy="713568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7" idx="5"/>
            <a:endCxn id="16" idx="0"/>
          </p:cNvCxnSpPr>
          <p:nvPr/>
        </p:nvCxnSpPr>
        <p:spPr>
          <a:xfrm flipH="1">
            <a:off x="3159659" y="2490369"/>
            <a:ext cx="263785" cy="28210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28" idx="5"/>
            <a:endCxn id="29" idx="0"/>
          </p:cNvCxnSpPr>
          <p:nvPr/>
        </p:nvCxnSpPr>
        <p:spPr>
          <a:xfrm>
            <a:off x="4044609" y="4730455"/>
            <a:ext cx="147181" cy="20472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4" idx="4"/>
            <a:endCxn id="26" idx="1"/>
          </p:cNvCxnSpPr>
          <p:nvPr/>
        </p:nvCxnSpPr>
        <p:spPr>
          <a:xfrm>
            <a:off x="2564376" y="3190721"/>
            <a:ext cx="480641" cy="138467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endCxn id="9" idx="0"/>
          </p:cNvCxnSpPr>
          <p:nvPr/>
        </p:nvCxnSpPr>
        <p:spPr>
          <a:xfrm flipH="1">
            <a:off x="5158634" y="3461408"/>
            <a:ext cx="151817" cy="442881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7" idx="1"/>
            <a:endCxn id="26" idx="5"/>
          </p:cNvCxnSpPr>
          <p:nvPr/>
        </p:nvCxnSpPr>
        <p:spPr>
          <a:xfrm flipH="1">
            <a:off x="3361372" y="4587810"/>
            <a:ext cx="204162" cy="269699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8" idx="3"/>
            <a:endCxn id="29" idx="6"/>
          </p:cNvCxnSpPr>
          <p:nvPr/>
        </p:nvCxnSpPr>
        <p:spPr>
          <a:xfrm flipH="1">
            <a:off x="4286424" y="4726876"/>
            <a:ext cx="812551" cy="295581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6" idx="2"/>
            <a:endCxn id="25" idx="5"/>
          </p:cNvCxnSpPr>
          <p:nvPr/>
        </p:nvCxnSpPr>
        <p:spPr>
          <a:xfrm flipH="1" flipV="1">
            <a:off x="2736226" y="4470250"/>
            <a:ext cx="274395" cy="246202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24" idx="0"/>
            <a:endCxn id="14" idx="3"/>
          </p:cNvCxnSpPr>
          <p:nvPr/>
        </p:nvCxnSpPr>
        <p:spPr>
          <a:xfrm flipV="1">
            <a:off x="2344441" y="3165159"/>
            <a:ext cx="134190" cy="761729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17" idx="3"/>
            <a:endCxn id="15" idx="3"/>
          </p:cNvCxnSpPr>
          <p:nvPr/>
        </p:nvCxnSpPr>
        <p:spPr>
          <a:xfrm flipH="1">
            <a:off x="2638140" y="2490369"/>
            <a:ext cx="708936" cy="286103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25" idx="1"/>
            <a:endCxn id="6" idx="5"/>
          </p:cNvCxnSpPr>
          <p:nvPr/>
        </p:nvCxnSpPr>
        <p:spPr>
          <a:xfrm flipH="1" flipV="1">
            <a:off x="2310202" y="4210293"/>
            <a:ext cx="232069" cy="66002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20" idx="5"/>
            <a:endCxn id="21" idx="1"/>
          </p:cNvCxnSpPr>
          <p:nvPr/>
        </p:nvCxnSpPr>
        <p:spPr>
          <a:xfrm>
            <a:off x="4850390" y="2909022"/>
            <a:ext cx="230289" cy="132711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8" idx="6"/>
            <a:endCxn id="19" idx="2"/>
          </p:cNvCxnSpPr>
          <p:nvPr/>
        </p:nvCxnSpPr>
        <p:spPr>
          <a:xfrm>
            <a:off x="3928643" y="2355357"/>
            <a:ext cx="361006" cy="227680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8" idx="3"/>
            <a:endCxn id="23" idx="1"/>
          </p:cNvCxnSpPr>
          <p:nvPr/>
        </p:nvCxnSpPr>
        <p:spPr>
          <a:xfrm flipH="1">
            <a:off x="3670067" y="2417070"/>
            <a:ext cx="109588" cy="38497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" idx="2"/>
            <a:endCxn id="30" idx="7"/>
          </p:cNvCxnSpPr>
          <p:nvPr/>
        </p:nvCxnSpPr>
        <p:spPr>
          <a:xfrm flipH="1">
            <a:off x="4782291" y="4016587"/>
            <a:ext cx="264045" cy="49375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" idx="4"/>
            <a:endCxn id="8" idx="1"/>
          </p:cNvCxnSpPr>
          <p:nvPr/>
        </p:nvCxnSpPr>
        <p:spPr>
          <a:xfrm flipH="1">
            <a:off x="5098975" y="4128885"/>
            <a:ext cx="59659" cy="47867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3201470" y="3762826"/>
            <a:ext cx="1247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Cloud</a:t>
            </a:r>
            <a:endParaRPr lang="zh-CN" altLang="en-US" sz="2800" dirty="0"/>
          </a:p>
        </p:txBody>
      </p:sp>
      <p:cxnSp>
        <p:nvCxnSpPr>
          <p:cNvPr id="78" name="直接连接符 77"/>
          <p:cNvCxnSpPr>
            <a:stCxn id="28" idx="3"/>
            <a:endCxn id="27" idx="4"/>
          </p:cNvCxnSpPr>
          <p:nvPr/>
        </p:nvCxnSpPr>
        <p:spPr>
          <a:xfrm flipH="1">
            <a:off x="3710516" y="4730455"/>
            <a:ext cx="132779" cy="280201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7" idx="5"/>
            <a:endCxn id="23" idx="2"/>
          </p:cNvCxnSpPr>
          <p:nvPr/>
        </p:nvCxnSpPr>
        <p:spPr>
          <a:xfrm>
            <a:off x="3423444" y="2490369"/>
            <a:ext cx="180892" cy="470364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7744832" y="3862602"/>
            <a:ext cx="2263758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Embedded System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System on Chip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mputer-cpu_63990"/>
          <p:cNvSpPr>
            <a:spLocks noChangeAspect="1"/>
          </p:cNvSpPr>
          <p:nvPr/>
        </p:nvSpPr>
        <p:spPr bwMode="auto">
          <a:xfrm>
            <a:off x="8571869" y="3074010"/>
            <a:ext cx="609685" cy="608838"/>
          </a:xfrm>
          <a:custGeom>
            <a:avLst/>
            <a:gdLst>
              <a:gd name="connsiteX0" fmla="*/ 374658 w 609332"/>
              <a:gd name="connsiteY0" fmla="*/ 527406 h 608486"/>
              <a:gd name="connsiteX1" fmla="*/ 436659 w 609332"/>
              <a:gd name="connsiteY1" fmla="*/ 527406 h 608486"/>
              <a:gd name="connsiteX2" fmla="*/ 436659 w 609332"/>
              <a:gd name="connsiteY2" fmla="*/ 577469 h 608486"/>
              <a:gd name="connsiteX3" fmla="*/ 405610 w 609332"/>
              <a:gd name="connsiteY3" fmla="*/ 608486 h 608486"/>
              <a:gd name="connsiteX4" fmla="*/ 374561 w 609332"/>
              <a:gd name="connsiteY4" fmla="*/ 577469 h 608486"/>
              <a:gd name="connsiteX5" fmla="*/ 374658 w 609332"/>
              <a:gd name="connsiteY5" fmla="*/ 577469 h 608486"/>
              <a:gd name="connsiteX6" fmla="*/ 273653 w 609332"/>
              <a:gd name="connsiteY6" fmla="*/ 527406 h 608486"/>
              <a:gd name="connsiteX7" fmla="*/ 335751 w 609332"/>
              <a:gd name="connsiteY7" fmla="*/ 527406 h 608486"/>
              <a:gd name="connsiteX8" fmla="*/ 335751 w 609332"/>
              <a:gd name="connsiteY8" fmla="*/ 577469 h 608486"/>
              <a:gd name="connsiteX9" fmla="*/ 304702 w 609332"/>
              <a:gd name="connsiteY9" fmla="*/ 608486 h 608486"/>
              <a:gd name="connsiteX10" fmla="*/ 273653 w 609332"/>
              <a:gd name="connsiteY10" fmla="*/ 577469 h 608486"/>
              <a:gd name="connsiteX11" fmla="*/ 172744 w 609332"/>
              <a:gd name="connsiteY11" fmla="*/ 527406 h 608486"/>
              <a:gd name="connsiteX12" fmla="*/ 234842 w 609332"/>
              <a:gd name="connsiteY12" fmla="*/ 527406 h 608486"/>
              <a:gd name="connsiteX13" fmla="*/ 234842 w 609332"/>
              <a:gd name="connsiteY13" fmla="*/ 577469 h 608486"/>
              <a:gd name="connsiteX14" fmla="*/ 203793 w 609332"/>
              <a:gd name="connsiteY14" fmla="*/ 608486 h 608486"/>
              <a:gd name="connsiteX15" fmla="*/ 172744 w 609332"/>
              <a:gd name="connsiteY15" fmla="*/ 577469 h 608486"/>
              <a:gd name="connsiteX16" fmla="*/ 528182 w 609332"/>
              <a:gd name="connsiteY16" fmla="*/ 374068 h 608486"/>
              <a:gd name="connsiteX17" fmla="*/ 578288 w 609332"/>
              <a:gd name="connsiteY17" fmla="*/ 374068 h 608486"/>
              <a:gd name="connsiteX18" fmla="*/ 609332 w 609332"/>
              <a:gd name="connsiteY18" fmla="*/ 405022 h 608486"/>
              <a:gd name="connsiteX19" fmla="*/ 578288 w 609332"/>
              <a:gd name="connsiteY19" fmla="*/ 436024 h 608486"/>
              <a:gd name="connsiteX20" fmla="*/ 528182 w 609332"/>
              <a:gd name="connsiteY20" fmla="*/ 436024 h 608486"/>
              <a:gd name="connsiteX21" fmla="*/ 31044 w 609332"/>
              <a:gd name="connsiteY21" fmla="*/ 374068 h 608486"/>
              <a:gd name="connsiteX22" fmla="*/ 81150 w 609332"/>
              <a:gd name="connsiteY22" fmla="*/ 374068 h 608486"/>
              <a:gd name="connsiteX23" fmla="*/ 81150 w 609332"/>
              <a:gd name="connsiteY23" fmla="*/ 436024 h 608486"/>
              <a:gd name="connsiteX24" fmla="*/ 31044 w 609332"/>
              <a:gd name="connsiteY24" fmla="*/ 436024 h 608486"/>
              <a:gd name="connsiteX25" fmla="*/ 0 w 609332"/>
              <a:gd name="connsiteY25" fmla="*/ 405022 h 608486"/>
              <a:gd name="connsiteX26" fmla="*/ 31044 w 609332"/>
              <a:gd name="connsiteY26" fmla="*/ 374068 h 608486"/>
              <a:gd name="connsiteX27" fmla="*/ 528182 w 609332"/>
              <a:gd name="connsiteY27" fmla="*/ 273229 h 608486"/>
              <a:gd name="connsiteX28" fmla="*/ 578288 w 609332"/>
              <a:gd name="connsiteY28" fmla="*/ 273229 h 608486"/>
              <a:gd name="connsiteX29" fmla="*/ 609332 w 609332"/>
              <a:gd name="connsiteY29" fmla="*/ 304243 h 608486"/>
              <a:gd name="connsiteX30" fmla="*/ 578288 w 609332"/>
              <a:gd name="connsiteY30" fmla="*/ 335256 h 608486"/>
              <a:gd name="connsiteX31" fmla="*/ 528182 w 609332"/>
              <a:gd name="connsiteY31" fmla="*/ 335256 h 608486"/>
              <a:gd name="connsiteX32" fmla="*/ 31044 w 609332"/>
              <a:gd name="connsiteY32" fmla="*/ 273229 h 608486"/>
              <a:gd name="connsiteX33" fmla="*/ 81150 w 609332"/>
              <a:gd name="connsiteY33" fmla="*/ 273229 h 608486"/>
              <a:gd name="connsiteX34" fmla="*/ 81150 w 609332"/>
              <a:gd name="connsiteY34" fmla="*/ 335256 h 608486"/>
              <a:gd name="connsiteX35" fmla="*/ 31044 w 609332"/>
              <a:gd name="connsiteY35" fmla="*/ 335256 h 608486"/>
              <a:gd name="connsiteX36" fmla="*/ 0 w 609332"/>
              <a:gd name="connsiteY36" fmla="*/ 304243 h 608486"/>
              <a:gd name="connsiteX37" fmla="*/ 31044 w 609332"/>
              <a:gd name="connsiteY37" fmla="*/ 273229 h 608486"/>
              <a:gd name="connsiteX38" fmla="*/ 528182 w 609332"/>
              <a:gd name="connsiteY38" fmla="*/ 172462 h 608486"/>
              <a:gd name="connsiteX39" fmla="*/ 578288 w 609332"/>
              <a:gd name="connsiteY39" fmla="*/ 172462 h 608486"/>
              <a:gd name="connsiteX40" fmla="*/ 609332 w 609332"/>
              <a:gd name="connsiteY40" fmla="*/ 203416 h 608486"/>
              <a:gd name="connsiteX41" fmla="*/ 578288 w 609332"/>
              <a:gd name="connsiteY41" fmla="*/ 234418 h 608486"/>
              <a:gd name="connsiteX42" fmla="*/ 528182 w 609332"/>
              <a:gd name="connsiteY42" fmla="*/ 234418 h 608486"/>
              <a:gd name="connsiteX43" fmla="*/ 31044 w 609332"/>
              <a:gd name="connsiteY43" fmla="*/ 172462 h 608486"/>
              <a:gd name="connsiteX44" fmla="*/ 81150 w 609332"/>
              <a:gd name="connsiteY44" fmla="*/ 172462 h 608486"/>
              <a:gd name="connsiteX45" fmla="*/ 81150 w 609332"/>
              <a:gd name="connsiteY45" fmla="*/ 234489 h 608486"/>
              <a:gd name="connsiteX46" fmla="*/ 31044 w 609332"/>
              <a:gd name="connsiteY46" fmla="*/ 234489 h 608486"/>
              <a:gd name="connsiteX47" fmla="*/ 0 w 609332"/>
              <a:gd name="connsiteY47" fmla="*/ 203476 h 608486"/>
              <a:gd name="connsiteX48" fmla="*/ 31044 w 609332"/>
              <a:gd name="connsiteY48" fmla="*/ 172462 h 608486"/>
              <a:gd name="connsiteX49" fmla="*/ 143358 w 609332"/>
              <a:gd name="connsiteY49" fmla="*/ 110858 h 608486"/>
              <a:gd name="connsiteX50" fmla="*/ 465973 w 609332"/>
              <a:gd name="connsiteY50" fmla="*/ 110858 h 608486"/>
              <a:gd name="connsiteX51" fmla="*/ 498332 w 609332"/>
              <a:gd name="connsiteY51" fmla="*/ 143170 h 608486"/>
              <a:gd name="connsiteX52" fmla="*/ 498332 w 609332"/>
              <a:gd name="connsiteY52" fmla="*/ 465316 h 608486"/>
              <a:gd name="connsiteX53" fmla="*/ 465973 w 609332"/>
              <a:gd name="connsiteY53" fmla="*/ 497627 h 608486"/>
              <a:gd name="connsiteX54" fmla="*/ 143358 w 609332"/>
              <a:gd name="connsiteY54" fmla="*/ 497627 h 608486"/>
              <a:gd name="connsiteX55" fmla="*/ 110999 w 609332"/>
              <a:gd name="connsiteY55" fmla="*/ 465316 h 608486"/>
              <a:gd name="connsiteX56" fmla="*/ 110999 w 609332"/>
              <a:gd name="connsiteY56" fmla="*/ 143170 h 608486"/>
              <a:gd name="connsiteX57" fmla="*/ 143358 w 609332"/>
              <a:gd name="connsiteY57" fmla="*/ 110858 h 608486"/>
              <a:gd name="connsiteX58" fmla="*/ 405586 w 609332"/>
              <a:gd name="connsiteY58" fmla="*/ 0 h 608486"/>
              <a:gd name="connsiteX59" fmla="*/ 436659 w 609332"/>
              <a:gd name="connsiteY59" fmla="*/ 31017 h 608486"/>
              <a:gd name="connsiteX60" fmla="*/ 436659 w 609332"/>
              <a:gd name="connsiteY60" fmla="*/ 81080 h 608486"/>
              <a:gd name="connsiteX61" fmla="*/ 374561 w 609332"/>
              <a:gd name="connsiteY61" fmla="*/ 81080 h 608486"/>
              <a:gd name="connsiteX62" fmla="*/ 374561 w 609332"/>
              <a:gd name="connsiteY62" fmla="*/ 31017 h 608486"/>
              <a:gd name="connsiteX63" fmla="*/ 405586 w 609332"/>
              <a:gd name="connsiteY63" fmla="*/ 0 h 608486"/>
              <a:gd name="connsiteX64" fmla="*/ 304702 w 609332"/>
              <a:gd name="connsiteY64" fmla="*/ 0 h 608486"/>
              <a:gd name="connsiteX65" fmla="*/ 335751 w 609332"/>
              <a:gd name="connsiteY65" fmla="*/ 31017 h 608486"/>
              <a:gd name="connsiteX66" fmla="*/ 335751 w 609332"/>
              <a:gd name="connsiteY66" fmla="*/ 81080 h 608486"/>
              <a:gd name="connsiteX67" fmla="*/ 273653 w 609332"/>
              <a:gd name="connsiteY67" fmla="*/ 81080 h 608486"/>
              <a:gd name="connsiteX68" fmla="*/ 273653 w 609332"/>
              <a:gd name="connsiteY68" fmla="*/ 31017 h 608486"/>
              <a:gd name="connsiteX69" fmla="*/ 304702 w 609332"/>
              <a:gd name="connsiteY69" fmla="*/ 0 h 608486"/>
              <a:gd name="connsiteX70" fmla="*/ 203733 w 609332"/>
              <a:gd name="connsiteY70" fmla="*/ 0 h 608486"/>
              <a:gd name="connsiteX71" fmla="*/ 234771 w 609332"/>
              <a:gd name="connsiteY71" fmla="*/ 31017 h 608486"/>
              <a:gd name="connsiteX72" fmla="*/ 234771 w 609332"/>
              <a:gd name="connsiteY72" fmla="*/ 81080 h 608486"/>
              <a:gd name="connsiteX73" fmla="*/ 172744 w 609332"/>
              <a:gd name="connsiteY73" fmla="*/ 81080 h 608486"/>
              <a:gd name="connsiteX74" fmla="*/ 172744 w 609332"/>
              <a:gd name="connsiteY74" fmla="*/ 31017 h 608486"/>
              <a:gd name="connsiteX75" fmla="*/ 203733 w 609332"/>
              <a:gd name="connsiteY75" fmla="*/ 0 h 60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9332" h="608486">
                <a:moveTo>
                  <a:pt x="374658" y="527406"/>
                </a:moveTo>
                <a:lnTo>
                  <a:pt x="436659" y="527406"/>
                </a:lnTo>
                <a:lnTo>
                  <a:pt x="436659" y="577469"/>
                </a:lnTo>
                <a:cubicBezTo>
                  <a:pt x="436659" y="594577"/>
                  <a:pt x="422784" y="608486"/>
                  <a:pt x="405610" y="608486"/>
                </a:cubicBezTo>
                <a:cubicBezTo>
                  <a:pt x="388485" y="608486"/>
                  <a:pt x="374561" y="594577"/>
                  <a:pt x="374561" y="577469"/>
                </a:cubicBezTo>
                <a:lnTo>
                  <a:pt x="374658" y="577469"/>
                </a:lnTo>
                <a:close/>
                <a:moveTo>
                  <a:pt x="273653" y="527406"/>
                </a:moveTo>
                <a:lnTo>
                  <a:pt x="335751" y="527406"/>
                </a:lnTo>
                <a:lnTo>
                  <a:pt x="335751" y="577469"/>
                </a:lnTo>
                <a:cubicBezTo>
                  <a:pt x="335751" y="594577"/>
                  <a:pt x="321827" y="608486"/>
                  <a:pt x="304702" y="608486"/>
                </a:cubicBezTo>
                <a:cubicBezTo>
                  <a:pt x="287577" y="608486"/>
                  <a:pt x="273653" y="594577"/>
                  <a:pt x="273653" y="577469"/>
                </a:cubicBezTo>
                <a:close/>
                <a:moveTo>
                  <a:pt x="172744" y="527406"/>
                </a:moveTo>
                <a:lnTo>
                  <a:pt x="234842" y="527406"/>
                </a:lnTo>
                <a:lnTo>
                  <a:pt x="234842" y="577469"/>
                </a:lnTo>
                <a:cubicBezTo>
                  <a:pt x="234842" y="594577"/>
                  <a:pt x="220919" y="608486"/>
                  <a:pt x="203793" y="608486"/>
                </a:cubicBezTo>
                <a:cubicBezTo>
                  <a:pt x="186668" y="608486"/>
                  <a:pt x="172744" y="594577"/>
                  <a:pt x="172744" y="577469"/>
                </a:cubicBezTo>
                <a:close/>
                <a:moveTo>
                  <a:pt x="528182" y="374068"/>
                </a:moveTo>
                <a:lnTo>
                  <a:pt x="578288" y="374068"/>
                </a:lnTo>
                <a:cubicBezTo>
                  <a:pt x="595411" y="374068"/>
                  <a:pt x="609332" y="387922"/>
                  <a:pt x="609332" y="405022"/>
                </a:cubicBezTo>
                <a:cubicBezTo>
                  <a:pt x="609332" y="422122"/>
                  <a:pt x="595411" y="436024"/>
                  <a:pt x="578288" y="436024"/>
                </a:cubicBezTo>
                <a:lnTo>
                  <a:pt x="528182" y="436024"/>
                </a:lnTo>
                <a:close/>
                <a:moveTo>
                  <a:pt x="31044" y="374068"/>
                </a:moveTo>
                <a:lnTo>
                  <a:pt x="81150" y="374068"/>
                </a:lnTo>
                <a:lnTo>
                  <a:pt x="81150" y="436024"/>
                </a:lnTo>
                <a:lnTo>
                  <a:pt x="31044" y="436024"/>
                </a:lnTo>
                <a:cubicBezTo>
                  <a:pt x="13921" y="436024"/>
                  <a:pt x="0" y="422122"/>
                  <a:pt x="0" y="405022"/>
                </a:cubicBezTo>
                <a:cubicBezTo>
                  <a:pt x="0" y="387922"/>
                  <a:pt x="13921" y="374068"/>
                  <a:pt x="31044" y="374068"/>
                </a:cubicBezTo>
                <a:close/>
                <a:moveTo>
                  <a:pt x="528182" y="273229"/>
                </a:moveTo>
                <a:lnTo>
                  <a:pt x="578288" y="273229"/>
                </a:lnTo>
                <a:cubicBezTo>
                  <a:pt x="595411" y="273229"/>
                  <a:pt x="609332" y="287137"/>
                  <a:pt x="609332" y="304243"/>
                </a:cubicBezTo>
                <a:cubicBezTo>
                  <a:pt x="609332" y="321349"/>
                  <a:pt x="595411" y="335256"/>
                  <a:pt x="578288" y="335256"/>
                </a:cubicBezTo>
                <a:lnTo>
                  <a:pt x="528182" y="335256"/>
                </a:lnTo>
                <a:close/>
                <a:moveTo>
                  <a:pt x="31044" y="273229"/>
                </a:moveTo>
                <a:lnTo>
                  <a:pt x="81150" y="273229"/>
                </a:lnTo>
                <a:lnTo>
                  <a:pt x="81150" y="335256"/>
                </a:lnTo>
                <a:lnTo>
                  <a:pt x="31044" y="335256"/>
                </a:lnTo>
                <a:cubicBezTo>
                  <a:pt x="13921" y="335256"/>
                  <a:pt x="0" y="321349"/>
                  <a:pt x="0" y="304243"/>
                </a:cubicBezTo>
                <a:cubicBezTo>
                  <a:pt x="0" y="287137"/>
                  <a:pt x="13921" y="273229"/>
                  <a:pt x="31044" y="273229"/>
                </a:cubicBezTo>
                <a:close/>
                <a:moveTo>
                  <a:pt x="528182" y="172462"/>
                </a:moveTo>
                <a:lnTo>
                  <a:pt x="578288" y="172462"/>
                </a:lnTo>
                <a:cubicBezTo>
                  <a:pt x="595411" y="172462"/>
                  <a:pt x="609332" y="186268"/>
                  <a:pt x="609332" y="203416"/>
                </a:cubicBezTo>
                <a:cubicBezTo>
                  <a:pt x="609332" y="220516"/>
                  <a:pt x="595411" y="234418"/>
                  <a:pt x="578288" y="234418"/>
                </a:cubicBezTo>
                <a:lnTo>
                  <a:pt x="528182" y="234418"/>
                </a:lnTo>
                <a:close/>
                <a:moveTo>
                  <a:pt x="31044" y="172462"/>
                </a:moveTo>
                <a:lnTo>
                  <a:pt x="81150" y="172462"/>
                </a:lnTo>
                <a:lnTo>
                  <a:pt x="81150" y="234489"/>
                </a:lnTo>
                <a:lnTo>
                  <a:pt x="31044" y="234489"/>
                </a:lnTo>
                <a:cubicBezTo>
                  <a:pt x="13921" y="234489"/>
                  <a:pt x="0" y="220582"/>
                  <a:pt x="0" y="203476"/>
                </a:cubicBezTo>
                <a:cubicBezTo>
                  <a:pt x="0" y="186370"/>
                  <a:pt x="13921" y="172462"/>
                  <a:pt x="31044" y="172462"/>
                </a:cubicBezTo>
                <a:close/>
                <a:moveTo>
                  <a:pt x="143358" y="110858"/>
                </a:moveTo>
                <a:lnTo>
                  <a:pt x="465973" y="110858"/>
                </a:lnTo>
                <a:cubicBezTo>
                  <a:pt x="483826" y="110858"/>
                  <a:pt x="498332" y="125343"/>
                  <a:pt x="498332" y="143170"/>
                </a:cubicBezTo>
                <a:lnTo>
                  <a:pt x="498332" y="465316"/>
                </a:lnTo>
                <a:cubicBezTo>
                  <a:pt x="498332" y="483143"/>
                  <a:pt x="483826" y="497627"/>
                  <a:pt x="465973" y="497627"/>
                </a:cubicBezTo>
                <a:lnTo>
                  <a:pt x="143358" y="497627"/>
                </a:lnTo>
                <a:cubicBezTo>
                  <a:pt x="125505" y="497627"/>
                  <a:pt x="110999" y="483143"/>
                  <a:pt x="110999" y="465316"/>
                </a:cubicBezTo>
                <a:lnTo>
                  <a:pt x="110999" y="143170"/>
                </a:lnTo>
                <a:cubicBezTo>
                  <a:pt x="110999" y="125343"/>
                  <a:pt x="125505" y="110858"/>
                  <a:pt x="143358" y="110858"/>
                </a:cubicBezTo>
                <a:close/>
                <a:moveTo>
                  <a:pt x="405586" y="0"/>
                </a:moveTo>
                <a:cubicBezTo>
                  <a:pt x="422725" y="0"/>
                  <a:pt x="436659" y="13909"/>
                  <a:pt x="436659" y="31017"/>
                </a:cubicBezTo>
                <a:lnTo>
                  <a:pt x="436659" y="81080"/>
                </a:lnTo>
                <a:lnTo>
                  <a:pt x="374561" y="81080"/>
                </a:lnTo>
                <a:lnTo>
                  <a:pt x="374561" y="31017"/>
                </a:lnTo>
                <a:cubicBezTo>
                  <a:pt x="374561" y="13909"/>
                  <a:pt x="388447" y="0"/>
                  <a:pt x="405586" y="0"/>
                </a:cubicBezTo>
                <a:close/>
                <a:moveTo>
                  <a:pt x="304702" y="0"/>
                </a:moveTo>
                <a:cubicBezTo>
                  <a:pt x="321827" y="0"/>
                  <a:pt x="335751" y="13909"/>
                  <a:pt x="335751" y="31017"/>
                </a:cubicBezTo>
                <a:lnTo>
                  <a:pt x="335751" y="81080"/>
                </a:lnTo>
                <a:lnTo>
                  <a:pt x="273653" y="81080"/>
                </a:lnTo>
                <a:lnTo>
                  <a:pt x="273653" y="31017"/>
                </a:lnTo>
                <a:cubicBezTo>
                  <a:pt x="273653" y="13909"/>
                  <a:pt x="287577" y="0"/>
                  <a:pt x="304702" y="0"/>
                </a:cubicBezTo>
                <a:close/>
                <a:moveTo>
                  <a:pt x="203733" y="0"/>
                </a:moveTo>
                <a:cubicBezTo>
                  <a:pt x="220853" y="0"/>
                  <a:pt x="234771" y="13909"/>
                  <a:pt x="234771" y="31017"/>
                </a:cubicBezTo>
                <a:lnTo>
                  <a:pt x="234771" y="81080"/>
                </a:lnTo>
                <a:lnTo>
                  <a:pt x="172744" y="81080"/>
                </a:lnTo>
                <a:lnTo>
                  <a:pt x="172744" y="31017"/>
                </a:lnTo>
                <a:cubicBezTo>
                  <a:pt x="172744" y="13909"/>
                  <a:pt x="186566" y="0"/>
                  <a:pt x="20373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>
        <p:nvSpPr>
          <p:cNvPr id="66" name="virtual-cloud_74160"/>
          <p:cNvSpPr>
            <a:spLocks noChangeAspect="1"/>
          </p:cNvSpPr>
          <p:nvPr/>
        </p:nvSpPr>
        <p:spPr bwMode="auto">
          <a:xfrm>
            <a:off x="3556421" y="3330571"/>
            <a:ext cx="609685" cy="453476"/>
          </a:xfrm>
          <a:custGeom>
            <a:avLst/>
            <a:gdLst>
              <a:gd name="T0" fmla="*/ 4546 w 5369"/>
              <a:gd name="T1" fmla="*/ 1300 h 4000"/>
              <a:gd name="T2" fmla="*/ 3316 w 5369"/>
              <a:gd name="T3" fmla="*/ 496 h 4000"/>
              <a:gd name="T4" fmla="*/ 2270 w 5369"/>
              <a:gd name="T5" fmla="*/ 0 h 4000"/>
              <a:gd name="T6" fmla="*/ 1450 w 5369"/>
              <a:gd name="T7" fmla="*/ 277 h 4000"/>
              <a:gd name="T8" fmla="*/ 1018 w 5369"/>
              <a:gd name="T9" fmla="*/ 843 h 4000"/>
              <a:gd name="T10" fmla="*/ 324 w 5369"/>
              <a:gd name="T11" fmla="*/ 1382 h 4000"/>
              <a:gd name="T12" fmla="*/ 0 w 5369"/>
              <a:gd name="T13" fmla="*/ 2361 h 4000"/>
              <a:gd name="T14" fmla="*/ 1639 w 5369"/>
              <a:gd name="T15" fmla="*/ 4000 h 4000"/>
              <a:gd name="T16" fmla="*/ 3954 w 5369"/>
              <a:gd name="T17" fmla="*/ 4000 h 4000"/>
              <a:gd name="T18" fmla="*/ 5369 w 5369"/>
              <a:gd name="T19" fmla="*/ 2585 h 4000"/>
              <a:gd name="T20" fmla="*/ 4546 w 5369"/>
              <a:gd name="T21" fmla="*/ 1300 h 4000"/>
              <a:gd name="T22" fmla="*/ 3954 w 5369"/>
              <a:gd name="T23" fmla="*/ 3467 h 4000"/>
              <a:gd name="T24" fmla="*/ 1639 w 5369"/>
              <a:gd name="T25" fmla="*/ 3467 h 4000"/>
              <a:gd name="T26" fmla="*/ 533 w 5369"/>
              <a:gd name="T27" fmla="*/ 2361 h 4000"/>
              <a:gd name="T28" fmla="*/ 1307 w 5369"/>
              <a:gd name="T29" fmla="*/ 1305 h 4000"/>
              <a:gd name="T30" fmla="*/ 1484 w 5369"/>
              <a:gd name="T31" fmla="*/ 1125 h 4000"/>
              <a:gd name="T32" fmla="*/ 2270 w 5369"/>
              <a:gd name="T33" fmla="*/ 534 h 4000"/>
              <a:gd name="T34" fmla="*/ 2963 w 5369"/>
              <a:gd name="T35" fmla="*/ 917 h 4000"/>
              <a:gd name="T36" fmla="*/ 3232 w 5369"/>
              <a:gd name="T37" fmla="*/ 1039 h 4000"/>
              <a:gd name="T38" fmla="*/ 3354 w 5369"/>
              <a:gd name="T39" fmla="*/ 1029 h 4000"/>
              <a:gd name="T40" fmla="*/ 4077 w 5369"/>
              <a:gd name="T41" fmla="*/ 1574 h 4000"/>
              <a:gd name="T42" fmla="*/ 4245 w 5369"/>
              <a:gd name="T43" fmla="*/ 1753 h 4000"/>
              <a:gd name="T44" fmla="*/ 4836 w 5369"/>
              <a:gd name="T45" fmla="*/ 2585 h 4000"/>
              <a:gd name="T46" fmla="*/ 3954 w 5369"/>
              <a:gd name="T47" fmla="*/ 3467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369" h="4000">
                <a:moveTo>
                  <a:pt x="4546" y="1300"/>
                </a:moveTo>
                <a:cubicBezTo>
                  <a:pt x="4347" y="808"/>
                  <a:pt x="3857" y="479"/>
                  <a:pt x="3316" y="496"/>
                </a:cubicBezTo>
                <a:cubicBezTo>
                  <a:pt x="3060" y="183"/>
                  <a:pt x="2680" y="0"/>
                  <a:pt x="2270" y="0"/>
                </a:cubicBezTo>
                <a:cubicBezTo>
                  <a:pt x="1971" y="0"/>
                  <a:pt x="1687" y="96"/>
                  <a:pt x="1450" y="277"/>
                </a:cubicBezTo>
                <a:cubicBezTo>
                  <a:pt x="1258" y="424"/>
                  <a:pt x="1108" y="621"/>
                  <a:pt x="1018" y="843"/>
                </a:cubicBezTo>
                <a:cubicBezTo>
                  <a:pt x="742" y="956"/>
                  <a:pt x="505" y="1140"/>
                  <a:pt x="324" y="1382"/>
                </a:cubicBezTo>
                <a:cubicBezTo>
                  <a:pt x="112" y="1666"/>
                  <a:pt x="0" y="2005"/>
                  <a:pt x="0" y="2361"/>
                </a:cubicBezTo>
                <a:cubicBezTo>
                  <a:pt x="0" y="3265"/>
                  <a:pt x="735" y="4000"/>
                  <a:pt x="1639" y="4000"/>
                </a:cubicBezTo>
                <a:lnTo>
                  <a:pt x="3954" y="4000"/>
                </a:lnTo>
                <a:cubicBezTo>
                  <a:pt x="4734" y="4000"/>
                  <a:pt x="5369" y="3366"/>
                  <a:pt x="5369" y="2585"/>
                </a:cubicBezTo>
                <a:cubicBezTo>
                  <a:pt x="5369" y="2030"/>
                  <a:pt x="5043" y="1529"/>
                  <a:pt x="4546" y="1300"/>
                </a:cubicBezTo>
                <a:close/>
                <a:moveTo>
                  <a:pt x="3954" y="3467"/>
                </a:moveTo>
                <a:lnTo>
                  <a:pt x="1639" y="3467"/>
                </a:lnTo>
                <a:cubicBezTo>
                  <a:pt x="1030" y="3467"/>
                  <a:pt x="533" y="2971"/>
                  <a:pt x="533" y="2361"/>
                </a:cubicBezTo>
                <a:cubicBezTo>
                  <a:pt x="533" y="1875"/>
                  <a:pt x="844" y="1451"/>
                  <a:pt x="1307" y="1305"/>
                </a:cubicBezTo>
                <a:cubicBezTo>
                  <a:pt x="1393" y="1279"/>
                  <a:pt x="1459" y="1211"/>
                  <a:pt x="1484" y="1125"/>
                </a:cubicBezTo>
                <a:cubicBezTo>
                  <a:pt x="1584" y="777"/>
                  <a:pt x="1907" y="534"/>
                  <a:pt x="2270" y="534"/>
                </a:cubicBezTo>
                <a:cubicBezTo>
                  <a:pt x="2553" y="534"/>
                  <a:pt x="2812" y="677"/>
                  <a:pt x="2963" y="917"/>
                </a:cubicBezTo>
                <a:cubicBezTo>
                  <a:pt x="3020" y="1008"/>
                  <a:pt x="3126" y="1056"/>
                  <a:pt x="3232" y="1039"/>
                </a:cubicBezTo>
                <a:cubicBezTo>
                  <a:pt x="3273" y="1032"/>
                  <a:pt x="3314" y="1029"/>
                  <a:pt x="3354" y="1029"/>
                </a:cubicBezTo>
                <a:cubicBezTo>
                  <a:pt x="3688" y="1029"/>
                  <a:pt x="3986" y="1253"/>
                  <a:pt x="4077" y="1574"/>
                </a:cubicBezTo>
                <a:cubicBezTo>
                  <a:pt x="4100" y="1658"/>
                  <a:pt x="4163" y="1724"/>
                  <a:pt x="4245" y="1753"/>
                </a:cubicBezTo>
                <a:cubicBezTo>
                  <a:pt x="4598" y="1877"/>
                  <a:pt x="4836" y="2211"/>
                  <a:pt x="4836" y="2585"/>
                </a:cubicBezTo>
                <a:cubicBezTo>
                  <a:pt x="4836" y="3072"/>
                  <a:pt x="4440" y="3467"/>
                  <a:pt x="3954" y="346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7275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0" dur="7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42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04167E-6 1.48148E-6 L -0.02279 -0.00023 " pathEditMode="relative" rAng="0" ptsTypes="AA">
                                      <p:cBhvr>
                                        <p:cTn id="275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23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42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1.48148E-6 L -0.05899 -0.00023 " pathEditMode="relative" rAng="0" ptsTypes="AA">
                                      <p:cBhvr>
                                        <p:cTn id="280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23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42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1.48148E-6 L -0.03972 -0.00023 " pathEditMode="relative" rAng="0" ptsTypes="AA">
                                      <p:cBhvr>
                                        <p:cTn id="285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-23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42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1.48148E-6 L -0.07591 -0.00046 " pathEditMode="relative" rAng="0" ptsTypes="AA">
                                      <p:cBhvr>
                                        <p:cTn id="290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23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73 -2.96296E-6 L 0.0681 -2.96296E-6 " pathEditMode="relative" rAng="0" ptsTypes="AA">
                                      <p:cBhvr>
                                        <p:cTn id="295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799 -2.96296E-6 L -4.79167E-6 -2.96296E-6 " pathEditMode="relative" rAng="0" ptsTypes="AA">
                                      <p:cBhvr>
                                        <p:cTn id="29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4" grpId="0" animBg="1"/>
      <p:bldP spid="34" grpId="1" animBg="1"/>
      <p:bldP spid="34" grpId="2" animBg="1"/>
      <p:bldP spid="59" grpId="0"/>
      <p:bldP spid="5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2493245" y="1537617"/>
            <a:ext cx="7381580" cy="392062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621097" y="2072835"/>
            <a:ext cx="395819" cy="39581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5999814" y="3300325"/>
            <a:ext cx="395819" cy="39581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8373719" y="4571234"/>
            <a:ext cx="395819" cy="39581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>
            <a:endCxn id="50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50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endCxn id="53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50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50" idx="6"/>
            <a:endCxn id="53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>
            <a:stCxn id="51" idx="5"/>
            <a:endCxn id="58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7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7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/>
          <p:cNvCxnSpPr>
            <a:stCxn id="61" idx="1"/>
            <a:endCxn id="57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61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8" idx="2"/>
            <a:endCxn id="13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1"/>
            <a:endCxn id="6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6" idx="1"/>
            <a:endCxn id="1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8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0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4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0" idx="1"/>
            <a:endCxn id="9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1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9" idx="7"/>
            <a:endCxn id="24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3"/>
            <a:endCxn id="9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0" idx="2"/>
            <a:endCxn id="11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1" idx="3"/>
            <a:endCxn id="13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1" idx="0"/>
            <a:endCxn id="9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9" idx="2"/>
            <a:endCxn id="35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35" idx="1"/>
            <a:endCxn id="37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5" idx="0"/>
            <a:endCxn id="27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1618499" y="4666992"/>
            <a:ext cx="50031" cy="500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>
            <a:endCxn id="7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/>
          <p:cNvGrpSpPr/>
          <p:nvPr/>
        </p:nvGrpSpPr>
        <p:grpSpPr>
          <a:xfrm>
            <a:off x="979274" y="2609272"/>
            <a:ext cx="3386379" cy="1736491"/>
            <a:chOff x="4381633" y="1560510"/>
            <a:chExt cx="3211065" cy="1736491"/>
          </a:xfrm>
        </p:grpSpPr>
        <p:sp>
          <p:nvSpPr>
            <p:cNvPr id="86" name="文本框 85"/>
            <p:cNvSpPr txBox="1"/>
            <p:nvPr/>
          </p:nvSpPr>
          <p:spPr>
            <a:xfrm>
              <a:off x="5543301" y="1560510"/>
              <a:ext cx="204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Raspberry Pi</a:t>
              </a:r>
              <a:endPara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4381633" y="1875073"/>
              <a:ext cx="3211065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The Raspberry Pi is a </a:t>
              </a:r>
              <a:r>
                <a:rPr lang="en-US" altLang="zh-CN" sz="1200" dirty="0" smtClean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small </a:t>
              </a:r>
              <a:r>
                <a:rPr lang="en-US" altLang="zh-CN" sz="1200" dirty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single-board computers developed in the United Kingdom by the Raspberry Pi </a:t>
              </a:r>
              <a:r>
                <a:rPr lang="en-US" altLang="zh-CN" sz="1200" dirty="0" smtClean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Foundation.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Now, it’s become the most popular open source platform for embedded system.</a:t>
              </a:r>
              <a:endPara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092669" y="2798128"/>
            <a:ext cx="3638329" cy="1348167"/>
            <a:chOff x="4381632" y="1546001"/>
            <a:chExt cx="3388986" cy="1200862"/>
          </a:xfrm>
        </p:grpSpPr>
        <p:sp>
          <p:nvSpPr>
            <p:cNvPr id="90" name="文本框 89"/>
            <p:cNvSpPr txBox="1"/>
            <p:nvPr/>
          </p:nvSpPr>
          <p:spPr>
            <a:xfrm>
              <a:off x="4381632" y="1546001"/>
              <a:ext cx="3388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Movidius</a:t>
              </a:r>
              <a:r>
                <a:rPr lang="en-US" altLang="zh-CN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NCS</a:t>
              </a:r>
              <a:endPara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4445700" y="1875073"/>
              <a:ext cx="3146997" cy="871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 err="1" smtClean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Movidius</a:t>
              </a:r>
              <a:r>
                <a:rPr lang="en-US" altLang="zh-CN" sz="1200" dirty="0" smtClean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NCS is an compute stick that can be used in smart </a:t>
              </a:r>
              <a:r>
                <a:rPr lang="en-US" altLang="zh-CN" sz="1200" dirty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security cameras, gesture controlled drones, industrial machine vision </a:t>
              </a:r>
              <a:r>
                <a:rPr lang="en-US" altLang="zh-CN" sz="1200" dirty="0" smtClean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equipment and so on. </a:t>
              </a:r>
              <a:endPara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4754070" y="4636672"/>
            <a:ext cx="3296353" cy="1273480"/>
            <a:chOff x="4381633" y="1560510"/>
            <a:chExt cx="3211066" cy="1273480"/>
          </a:xfrm>
        </p:grpSpPr>
        <p:sp>
          <p:nvSpPr>
            <p:cNvPr id="93" name="文本框 92"/>
            <p:cNvSpPr txBox="1"/>
            <p:nvPr/>
          </p:nvSpPr>
          <p:spPr>
            <a:xfrm>
              <a:off x="4388674" y="1560510"/>
              <a:ext cx="320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TensorFlow</a:t>
              </a:r>
              <a:r>
                <a:rPr lang="en-US" altLang="zh-CN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for Pi</a:t>
              </a:r>
              <a:endPara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4381633" y="1875073"/>
              <a:ext cx="3211065" cy="958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Google </a:t>
              </a:r>
              <a:r>
                <a:rPr lang="en-US" altLang="zh-CN" sz="1200" dirty="0" err="1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TensorFlow</a:t>
              </a:r>
              <a:r>
                <a:rPr lang="en-US" altLang="zh-CN" sz="1200" dirty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1.9 officially supports the Raspberry Pi, making it possible to quickly install </a:t>
              </a:r>
              <a:r>
                <a:rPr lang="en-US" altLang="zh-CN" sz="1200" dirty="0" err="1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TensorFlow</a:t>
              </a:r>
              <a:r>
                <a:rPr lang="en-US" altLang="zh-CN" sz="1200" dirty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and start learning AI techniques with a Raspberry Pi.</a:t>
              </a: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24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-1.48148E-6 L -0.10886 -1.48148E-6 " pathEditMode="relative" rAng="0" ptsTypes="AA">
                                      <p:cBhvr>
                                        <p:cTn id="339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1 -1.48148E-6 L 3.54167E-6 -1.48148E-6 " pathEditMode="relative" rAng="0" ptsTypes="AA">
                                      <p:cBhvr>
                                        <p:cTn id="34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64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7 0.03889 L -2.08333E-7 -0.14814 " pathEditMode="relative" rAng="0" ptsTypes="AA">
                                      <p:cBhvr>
                                        <p:cTn id="346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64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7 0.03843 L -2.08333E-7 -3.33333E-6 " pathEditMode="relative" rAng="0" ptsTypes="AA">
                                      <p:cBhvr>
                                        <p:cTn id="34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2.22222E-6 L 0.11081 2.22222E-6 " pathEditMode="relative" rAng="0" ptsTypes="AA">
                                      <p:cBhvr>
                                        <p:cTn id="353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354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2.22222E-6 L 1.45833E-6 2.22222E-6 " pathEditMode="relative" rAng="0" ptsTypes="AA">
                                      <p:cBhvr>
                                        <p:cTn id="35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1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4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50" grpId="0" animBg="1"/>
      <p:bldP spid="51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27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21" grpId="0" animBg="1"/>
      <p:bldP spid="24" grpId="0" animBg="1"/>
      <p:bldP spid="35" grpId="0" animBg="1"/>
      <p:bldP spid="37" grpId="0" animBg="1"/>
      <p:bldP spid="40" grpId="0" animBg="1"/>
      <p:bldP spid="42" grpId="0" animBg="1"/>
      <p:bldP spid="43" grpId="0" animBg="1"/>
      <p:bldP spid="77" grpId="0"/>
      <p:bldP spid="7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426234" y="1715147"/>
            <a:ext cx="9430806" cy="4819173"/>
            <a:chOff x="1299234" y="1583144"/>
            <a:chExt cx="9551576" cy="49511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234" y="1583144"/>
              <a:ext cx="9551576" cy="495117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042285" y="3725795"/>
              <a:ext cx="2406688" cy="3210362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299234" y="1213812"/>
            <a:ext cx="921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Real time Multi-Task Face Detection and Recognition on Raspberry pi + </a:t>
            </a:r>
            <a:r>
              <a:rPr lang="en-US" altLang="zh-CN" dirty="0" err="1" smtClean="0"/>
              <a:t>Movidius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85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sz="9600" dirty="0" smtClean="0"/>
              <a:t>Thank You</a:t>
            </a:r>
          </a:p>
          <a:p>
            <a:r>
              <a:rPr lang="en-US" altLang="zh-CN" sz="1200" dirty="0" smtClean="0"/>
              <a:t>https://github.com/mastermouse1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47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>
            <a:spLocks/>
          </p:cNvSpPr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" name="Freeform 197"/>
          <p:cNvSpPr>
            <a:spLocks/>
          </p:cNvSpPr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2" name="Freeform 204"/>
          <p:cNvSpPr>
            <a:spLocks/>
          </p:cNvSpPr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0" name="Freeform 212"/>
          <p:cNvSpPr>
            <a:spLocks/>
          </p:cNvSpPr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1" name="Freeform 213"/>
          <p:cNvSpPr>
            <a:spLocks/>
          </p:cNvSpPr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" name="Freeform 214"/>
          <p:cNvSpPr>
            <a:spLocks/>
          </p:cNvSpPr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" name="Freeform 215"/>
          <p:cNvSpPr>
            <a:spLocks/>
          </p:cNvSpPr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" name="Freeform 217"/>
          <p:cNvSpPr>
            <a:spLocks/>
          </p:cNvSpPr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6" name="Freeform 218"/>
          <p:cNvSpPr>
            <a:spLocks/>
          </p:cNvSpPr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7" name="Freeform 219"/>
          <p:cNvSpPr>
            <a:spLocks/>
          </p:cNvSpPr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8" name="Freeform 220"/>
          <p:cNvSpPr>
            <a:spLocks/>
          </p:cNvSpPr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5" name="Freeform 227"/>
          <p:cNvSpPr>
            <a:spLocks/>
          </p:cNvSpPr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8" name="Freeform 230"/>
          <p:cNvSpPr>
            <a:spLocks/>
          </p:cNvSpPr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9" name="Freeform 231"/>
          <p:cNvSpPr>
            <a:spLocks/>
          </p:cNvSpPr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Freeform 196"/>
          <p:cNvSpPr>
            <a:spLocks/>
          </p:cNvSpPr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4" name="Freeform 206"/>
          <p:cNvSpPr>
            <a:spLocks/>
          </p:cNvSpPr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1" name="Freeform 233"/>
          <p:cNvSpPr>
            <a:spLocks/>
          </p:cNvSpPr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6" name="Freeform 198"/>
          <p:cNvSpPr>
            <a:spLocks/>
          </p:cNvSpPr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7" name="Freeform 199"/>
          <p:cNvSpPr>
            <a:spLocks/>
          </p:cNvSpPr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Freeform 200"/>
          <p:cNvSpPr>
            <a:spLocks/>
          </p:cNvSpPr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" name="Freeform 216"/>
          <p:cNvSpPr>
            <a:spLocks/>
          </p:cNvSpPr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9" name="Freeform 221"/>
          <p:cNvSpPr>
            <a:spLocks/>
          </p:cNvSpPr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1" name="Freeform 223"/>
          <p:cNvSpPr>
            <a:spLocks/>
          </p:cNvSpPr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0" name="Freeform 232"/>
          <p:cNvSpPr>
            <a:spLocks/>
          </p:cNvSpPr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5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 smtClean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85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Joint Face Detection and Alignment using 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</a:rPr>
              <a:t>Multi-task 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Cascaded Convolutional 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</a:rPr>
              <a:t>Networks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26945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dirty="0" smtClean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01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44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5570479" y="2325743"/>
            <a:ext cx="6408261" cy="2320917"/>
            <a:chOff x="5570479" y="2325743"/>
            <a:chExt cx="6408261" cy="2320917"/>
          </a:xfrm>
        </p:grpSpPr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4" name="椭圆 123"/>
          <p:cNvSpPr/>
          <p:nvPr/>
        </p:nvSpPr>
        <p:spPr>
          <a:xfrm>
            <a:off x="5519461" y="4920651"/>
            <a:ext cx="6481469" cy="71889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BFBFB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2438016" y="2351503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4" name="文本框 143"/>
          <p:cNvSpPr txBox="1"/>
          <p:nvPr/>
        </p:nvSpPr>
        <p:spPr>
          <a:xfrm>
            <a:off x="2240991" y="3165210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MTCNN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1260976" y="4048134"/>
            <a:ext cx="414127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MTCNN was proposed by Yu </a:t>
            </a:r>
            <a:r>
              <a:rPr lang="en-US" altLang="zh-CN" sz="1200" dirty="0" err="1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Qiao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from SIAT at 2016 from the 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paper Joint Face Detection and Alignment using Multi-task Cascaded Convolutional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Networks, which is published at ECCV. Face detection and facial feature points locating were taken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simultaneously in that.</a:t>
            </a:r>
            <a:endParaRPr lang="zh-CN" altLang="en-US" sz="12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6" name="hierarchy-levels_22588"/>
          <p:cNvSpPr>
            <a:spLocks noChangeAspect="1"/>
          </p:cNvSpPr>
          <p:nvPr/>
        </p:nvSpPr>
        <p:spPr bwMode="auto">
          <a:xfrm>
            <a:off x="2880138" y="2508225"/>
            <a:ext cx="609685" cy="578143"/>
          </a:xfrm>
          <a:custGeom>
            <a:avLst/>
            <a:gdLst>
              <a:gd name="T0" fmla="*/ 2109 w 2697"/>
              <a:gd name="T1" fmla="*/ 1504 h 2561"/>
              <a:gd name="T2" fmla="*/ 2031 w 2697"/>
              <a:gd name="T3" fmla="*/ 1048 h 2561"/>
              <a:gd name="T4" fmla="*/ 1477 w 2697"/>
              <a:gd name="T5" fmla="*/ 382 h 2561"/>
              <a:gd name="T6" fmla="*/ 1296 w 2697"/>
              <a:gd name="T7" fmla="*/ 0 h 2561"/>
              <a:gd name="T8" fmla="*/ 1131 w 2697"/>
              <a:gd name="T9" fmla="*/ 401 h 2561"/>
              <a:gd name="T10" fmla="*/ 665 w 2697"/>
              <a:gd name="T11" fmla="*/ 1048 h 2561"/>
              <a:gd name="T12" fmla="*/ 592 w 2697"/>
              <a:gd name="T13" fmla="*/ 1505 h 2561"/>
              <a:gd name="T14" fmla="*/ 235 w 2697"/>
              <a:gd name="T15" fmla="*/ 2073 h 2561"/>
              <a:gd name="T16" fmla="*/ 235 w 2697"/>
              <a:gd name="T17" fmla="*/ 2542 h 2561"/>
              <a:gd name="T18" fmla="*/ 322 w 2697"/>
              <a:gd name="T19" fmla="*/ 2090 h 2561"/>
              <a:gd name="T20" fmla="*/ 1022 w 2697"/>
              <a:gd name="T21" fmla="*/ 2105 h 2561"/>
              <a:gd name="T22" fmla="*/ 1097 w 2697"/>
              <a:gd name="T23" fmla="*/ 2561 h 2561"/>
              <a:gd name="T24" fmla="*/ 1104 w 2697"/>
              <a:gd name="T25" fmla="*/ 2092 h 2561"/>
              <a:gd name="T26" fmla="*/ 900 w 2697"/>
              <a:gd name="T27" fmla="*/ 1283 h 2561"/>
              <a:gd name="T28" fmla="*/ 1193 w 2697"/>
              <a:gd name="T29" fmla="*/ 444 h 2561"/>
              <a:gd name="T30" fmla="*/ 1420 w 2697"/>
              <a:gd name="T31" fmla="*/ 433 h 2561"/>
              <a:gd name="T32" fmla="*/ 1796 w 2697"/>
              <a:gd name="T33" fmla="*/ 1283 h 2561"/>
              <a:gd name="T34" fmla="*/ 1609 w 2697"/>
              <a:gd name="T35" fmla="*/ 2074 h 2561"/>
              <a:gd name="T36" fmla="*/ 1365 w 2697"/>
              <a:gd name="T37" fmla="*/ 2307 h 2561"/>
              <a:gd name="T38" fmla="*/ 1835 w 2697"/>
              <a:gd name="T39" fmla="*/ 2307 h 2561"/>
              <a:gd name="T40" fmla="*/ 2033 w 2697"/>
              <a:gd name="T41" fmla="*/ 1526 h 2561"/>
              <a:gd name="T42" fmla="*/ 2227 w 2697"/>
              <a:gd name="T43" fmla="*/ 2326 h 2561"/>
              <a:gd name="T44" fmla="*/ 2697 w 2697"/>
              <a:gd name="T45" fmla="*/ 2326 h 2561"/>
              <a:gd name="T46" fmla="*/ 394 w 2697"/>
              <a:gd name="T47" fmla="*/ 2307 h 2561"/>
              <a:gd name="T48" fmla="*/ 76 w 2697"/>
              <a:gd name="T49" fmla="*/ 2307 h 2561"/>
              <a:gd name="T50" fmla="*/ 394 w 2697"/>
              <a:gd name="T51" fmla="*/ 2307 h 2561"/>
              <a:gd name="T52" fmla="*/ 1096 w 2697"/>
              <a:gd name="T53" fmla="*/ 2485 h 2561"/>
              <a:gd name="T54" fmla="*/ 1096 w 2697"/>
              <a:gd name="T55" fmla="*/ 2168 h 2561"/>
              <a:gd name="T56" fmla="*/ 665 w 2697"/>
              <a:gd name="T57" fmla="*/ 1442 h 2561"/>
              <a:gd name="T58" fmla="*/ 665 w 2697"/>
              <a:gd name="T59" fmla="*/ 1124 h 2561"/>
              <a:gd name="T60" fmla="*/ 665 w 2697"/>
              <a:gd name="T61" fmla="*/ 1442 h 2561"/>
              <a:gd name="T62" fmla="*/ 1600 w 2697"/>
              <a:gd name="T63" fmla="*/ 2466 h 2561"/>
              <a:gd name="T64" fmla="*/ 1600 w 2697"/>
              <a:gd name="T65" fmla="*/ 2149 h 2561"/>
              <a:gd name="T66" fmla="*/ 1138 w 2697"/>
              <a:gd name="T67" fmla="*/ 234 h 2561"/>
              <a:gd name="T68" fmla="*/ 1455 w 2697"/>
              <a:gd name="T69" fmla="*/ 234 h 2561"/>
              <a:gd name="T70" fmla="*/ 1138 w 2697"/>
              <a:gd name="T71" fmla="*/ 234 h 2561"/>
              <a:gd name="T72" fmla="*/ 2031 w 2697"/>
              <a:gd name="T73" fmla="*/ 1124 h 2561"/>
              <a:gd name="T74" fmla="*/ 2031 w 2697"/>
              <a:gd name="T75" fmla="*/ 1442 h 2561"/>
              <a:gd name="T76" fmla="*/ 2462 w 2697"/>
              <a:gd name="T77" fmla="*/ 2485 h 2561"/>
              <a:gd name="T78" fmla="*/ 2462 w 2697"/>
              <a:gd name="T79" fmla="*/ 2168 h 2561"/>
              <a:gd name="T80" fmla="*/ 2462 w 2697"/>
              <a:gd name="T81" fmla="*/ 2485 h 2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97" h="2561">
                <a:moveTo>
                  <a:pt x="2469" y="2092"/>
                </a:moveTo>
                <a:lnTo>
                  <a:pt x="2109" y="1504"/>
                </a:lnTo>
                <a:cubicBezTo>
                  <a:pt x="2200" y="1472"/>
                  <a:pt x="2266" y="1385"/>
                  <a:pt x="2266" y="1283"/>
                </a:cubicBezTo>
                <a:cubicBezTo>
                  <a:pt x="2266" y="1154"/>
                  <a:pt x="2160" y="1048"/>
                  <a:pt x="2031" y="1048"/>
                </a:cubicBezTo>
                <a:cubicBezTo>
                  <a:pt x="1991" y="1048"/>
                  <a:pt x="1955" y="1059"/>
                  <a:pt x="1922" y="1076"/>
                </a:cubicBezTo>
                <a:lnTo>
                  <a:pt x="1477" y="382"/>
                </a:lnTo>
                <a:cubicBezTo>
                  <a:pt x="1510" y="342"/>
                  <a:pt x="1531" y="291"/>
                  <a:pt x="1531" y="234"/>
                </a:cubicBezTo>
                <a:cubicBezTo>
                  <a:pt x="1531" y="105"/>
                  <a:pt x="1426" y="0"/>
                  <a:pt x="1296" y="0"/>
                </a:cubicBezTo>
                <a:cubicBezTo>
                  <a:pt x="1167" y="0"/>
                  <a:pt x="1062" y="105"/>
                  <a:pt x="1062" y="234"/>
                </a:cubicBezTo>
                <a:cubicBezTo>
                  <a:pt x="1062" y="299"/>
                  <a:pt x="1088" y="358"/>
                  <a:pt x="1131" y="401"/>
                </a:cubicBezTo>
                <a:lnTo>
                  <a:pt x="713" y="1053"/>
                </a:lnTo>
                <a:cubicBezTo>
                  <a:pt x="698" y="1050"/>
                  <a:pt x="682" y="1048"/>
                  <a:pt x="665" y="1048"/>
                </a:cubicBezTo>
                <a:cubicBezTo>
                  <a:pt x="536" y="1048"/>
                  <a:pt x="431" y="1154"/>
                  <a:pt x="431" y="1283"/>
                </a:cubicBezTo>
                <a:cubicBezTo>
                  <a:pt x="431" y="1387"/>
                  <a:pt x="499" y="1474"/>
                  <a:pt x="592" y="1505"/>
                </a:cubicBezTo>
                <a:lnTo>
                  <a:pt x="244" y="2074"/>
                </a:lnTo>
                <a:cubicBezTo>
                  <a:pt x="241" y="2073"/>
                  <a:pt x="238" y="2073"/>
                  <a:pt x="235" y="2073"/>
                </a:cubicBezTo>
                <a:cubicBezTo>
                  <a:pt x="105" y="2073"/>
                  <a:pt x="0" y="2178"/>
                  <a:pt x="0" y="2307"/>
                </a:cubicBezTo>
                <a:cubicBezTo>
                  <a:pt x="0" y="2437"/>
                  <a:pt x="105" y="2542"/>
                  <a:pt x="235" y="2542"/>
                </a:cubicBezTo>
                <a:cubicBezTo>
                  <a:pt x="364" y="2542"/>
                  <a:pt x="470" y="2437"/>
                  <a:pt x="470" y="2307"/>
                </a:cubicBezTo>
                <a:cubicBezTo>
                  <a:pt x="470" y="2209"/>
                  <a:pt x="409" y="2125"/>
                  <a:pt x="322" y="2090"/>
                </a:cubicBezTo>
                <a:lnTo>
                  <a:pt x="668" y="1526"/>
                </a:lnTo>
                <a:lnTo>
                  <a:pt x="1022" y="2105"/>
                </a:lnTo>
                <a:cubicBezTo>
                  <a:pt x="929" y="2136"/>
                  <a:pt x="862" y="2223"/>
                  <a:pt x="862" y="2326"/>
                </a:cubicBezTo>
                <a:cubicBezTo>
                  <a:pt x="862" y="2456"/>
                  <a:pt x="967" y="2561"/>
                  <a:pt x="1097" y="2561"/>
                </a:cubicBezTo>
                <a:cubicBezTo>
                  <a:pt x="1226" y="2561"/>
                  <a:pt x="1331" y="2456"/>
                  <a:pt x="1331" y="2326"/>
                </a:cubicBezTo>
                <a:cubicBezTo>
                  <a:pt x="1331" y="2199"/>
                  <a:pt x="1230" y="2096"/>
                  <a:pt x="1104" y="2092"/>
                </a:cubicBezTo>
                <a:lnTo>
                  <a:pt x="743" y="1504"/>
                </a:lnTo>
                <a:cubicBezTo>
                  <a:pt x="834" y="1472"/>
                  <a:pt x="900" y="1385"/>
                  <a:pt x="900" y="1283"/>
                </a:cubicBezTo>
                <a:cubicBezTo>
                  <a:pt x="900" y="1198"/>
                  <a:pt x="853" y="1123"/>
                  <a:pt x="785" y="1082"/>
                </a:cubicBezTo>
                <a:lnTo>
                  <a:pt x="1193" y="444"/>
                </a:lnTo>
                <a:cubicBezTo>
                  <a:pt x="1225" y="460"/>
                  <a:pt x="1259" y="469"/>
                  <a:pt x="1296" y="469"/>
                </a:cubicBezTo>
                <a:cubicBezTo>
                  <a:pt x="1342" y="469"/>
                  <a:pt x="1384" y="456"/>
                  <a:pt x="1420" y="433"/>
                </a:cubicBezTo>
                <a:lnTo>
                  <a:pt x="1861" y="1122"/>
                </a:lnTo>
                <a:cubicBezTo>
                  <a:pt x="1821" y="1164"/>
                  <a:pt x="1796" y="1221"/>
                  <a:pt x="1796" y="1283"/>
                </a:cubicBezTo>
                <a:cubicBezTo>
                  <a:pt x="1796" y="1387"/>
                  <a:pt x="1864" y="1474"/>
                  <a:pt x="1957" y="1505"/>
                </a:cubicBezTo>
                <a:lnTo>
                  <a:pt x="1609" y="2074"/>
                </a:lnTo>
                <a:cubicBezTo>
                  <a:pt x="1606" y="2073"/>
                  <a:pt x="1603" y="2073"/>
                  <a:pt x="1600" y="2073"/>
                </a:cubicBezTo>
                <a:cubicBezTo>
                  <a:pt x="1471" y="2073"/>
                  <a:pt x="1365" y="2178"/>
                  <a:pt x="1365" y="2307"/>
                </a:cubicBezTo>
                <a:cubicBezTo>
                  <a:pt x="1365" y="2437"/>
                  <a:pt x="1471" y="2542"/>
                  <a:pt x="1600" y="2542"/>
                </a:cubicBezTo>
                <a:cubicBezTo>
                  <a:pt x="1730" y="2542"/>
                  <a:pt x="1835" y="2437"/>
                  <a:pt x="1835" y="2307"/>
                </a:cubicBezTo>
                <a:cubicBezTo>
                  <a:pt x="1835" y="2209"/>
                  <a:pt x="1774" y="2125"/>
                  <a:pt x="1688" y="2090"/>
                </a:cubicBezTo>
                <a:lnTo>
                  <a:pt x="2033" y="1526"/>
                </a:lnTo>
                <a:lnTo>
                  <a:pt x="2388" y="2105"/>
                </a:lnTo>
                <a:cubicBezTo>
                  <a:pt x="2295" y="2136"/>
                  <a:pt x="2227" y="2223"/>
                  <a:pt x="2227" y="2326"/>
                </a:cubicBezTo>
                <a:cubicBezTo>
                  <a:pt x="2227" y="2456"/>
                  <a:pt x="2333" y="2561"/>
                  <a:pt x="2462" y="2561"/>
                </a:cubicBezTo>
                <a:cubicBezTo>
                  <a:pt x="2592" y="2561"/>
                  <a:pt x="2697" y="2456"/>
                  <a:pt x="2697" y="2326"/>
                </a:cubicBezTo>
                <a:cubicBezTo>
                  <a:pt x="2697" y="2199"/>
                  <a:pt x="2595" y="2096"/>
                  <a:pt x="2469" y="2092"/>
                </a:cubicBezTo>
                <a:close/>
                <a:moveTo>
                  <a:pt x="394" y="2307"/>
                </a:moveTo>
                <a:cubicBezTo>
                  <a:pt x="394" y="2395"/>
                  <a:pt x="322" y="2466"/>
                  <a:pt x="235" y="2466"/>
                </a:cubicBezTo>
                <a:cubicBezTo>
                  <a:pt x="147" y="2466"/>
                  <a:pt x="76" y="2395"/>
                  <a:pt x="76" y="2307"/>
                </a:cubicBezTo>
                <a:cubicBezTo>
                  <a:pt x="76" y="2220"/>
                  <a:pt x="147" y="2149"/>
                  <a:pt x="235" y="2149"/>
                </a:cubicBezTo>
                <a:cubicBezTo>
                  <a:pt x="322" y="2149"/>
                  <a:pt x="394" y="2220"/>
                  <a:pt x="394" y="2307"/>
                </a:cubicBezTo>
                <a:close/>
                <a:moveTo>
                  <a:pt x="1255" y="2327"/>
                </a:moveTo>
                <a:cubicBezTo>
                  <a:pt x="1255" y="2414"/>
                  <a:pt x="1184" y="2485"/>
                  <a:pt x="1096" y="2485"/>
                </a:cubicBezTo>
                <a:cubicBezTo>
                  <a:pt x="1009" y="2485"/>
                  <a:pt x="938" y="2414"/>
                  <a:pt x="938" y="2327"/>
                </a:cubicBezTo>
                <a:cubicBezTo>
                  <a:pt x="938" y="2239"/>
                  <a:pt x="1009" y="2168"/>
                  <a:pt x="1096" y="2168"/>
                </a:cubicBezTo>
                <a:cubicBezTo>
                  <a:pt x="1184" y="2168"/>
                  <a:pt x="1255" y="2239"/>
                  <a:pt x="1255" y="2327"/>
                </a:cubicBezTo>
                <a:close/>
                <a:moveTo>
                  <a:pt x="665" y="1442"/>
                </a:moveTo>
                <a:cubicBezTo>
                  <a:pt x="578" y="1442"/>
                  <a:pt x="506" y="1371"/>
                  <a:pt x="506" y="1283"/>
                </a:cubicBezTo>
                <a:cubicBezTo>
                  <a:pt x="506" y="1196"/>
                  <a:pt x="578" y="1124"/>
                  <a:pt x="665" y="1124"/>
                </a:cubicBezTo>
                <a:cubicBezTo>
                  <a:pt x="753" y="1124"/>
                  <a:pt x="824" y="1196"/>
                  <a:pt x="824" y="1283"/>
                </a:cubicBezTo>
                <a:cubicBezTo>
                  <a:pt x="824" y="1371"/>
                  <a:pt x="753" y="1442"/>
                  <a:pt x="665" y="1442"/>
                </a:cubicBezTo>
                <a:close/>
                <a:moveTo>
                  <a:pt x="1759" y="2307"/>
                </a:moveTo>
                <a:cubicBezTo>
                  <a:pt x="1759" y="2395"/>
                  <a:pt x="1688" y="2466"/>
                  <a:pt x="1600" y="2466"/>
                </a:cubicBezTo>
                <a:cubicBezTo>
                  <a:pt x="1513" y="2466"/>
                  <a:pt x="1442" y="2395"/>
                  <a:pt x="1442" y="2307"/>
                </a:cubicBezTo>
                <a:cubicBezTo>
                  <a:pt x="1442" y="2220"/>
                  <a:pt x="1513" y="2149"/>
                  <a:pt x="1600" y="2149"/>
                </a:cubicBezTo>
                <a:cubicBezTo>
                  <a:pt x="1688" y="2149"/>
                  <a:pt x="1759" y="2220"/>
                  <a:pt x="1759" y="2307"/>
                </a:cubicBezTo>
                <a:close/>
                <a:moveTo>
                  <a:pt x="1138" y="234"/>
                </a:moveTo>
                <a:cubicBezTo>
                  <a:pt x="1138" y="147"/>
                  <a:pt x="1209" y="76"/>
                  <a:pt x="1296" y="76"/>
                </a:cubicBezTo>
                <a:cubicBezTo>
                  <a:pt x="1384" y="76"/>
                  <a:pt x="1455" y="147"/>
                  <a:pt x="1455" y="234"/>
                </a:cubicBezTo>
                <a:cubicBezTo>
                  <a:pt x="1455" y="322"/>
                  <a:pt x="1384" y="393"/>
                  <a:pt x="1296" y="393"/>
                </a:cubicBezTo>
                <a:cubicBezTo>
                  <a:pt x="1209" y="393"/>
                  <a:pt x="1138" y="322"/>
                  <a:pt x="1138" y="234"/>
                </a:cubicBezTo>
                <a:close/>
                <a:moveTo>
                  <a:pt x="1872" y="1283"/>
                </a:moveTo>
                <a:cubicBezTo>
                  <a:pt x="1872" y="1196"/>
                  <a:pt x="1943" y="1124"/>
                  <a:pt x="2031" y="1124"/>
                </a:cubicBezTo>
                <a:cubicBezTo>
                  <a:pt x="2118" y="1124"/>
                  <a:pt x="2190" y="1196"/>
                  <a:pt x="2190" y="1283"/>
                </a:cubicBezTo>
                <a:cubicBezTo>
                  <a:pt x="2190" y="1371"/>
                  <a:pt x="2118" y="1442"/>
                  <a:pt x="2031" y="1442"/>
                </a:cubicBezTo>
                <a:cubicBezTo>
                  <a:pt x="1943" y="1442"/>
                  <a:pt x="1872" y="1371"/>
                  <a:pt x="1872" y="1283"/>
                </a:cubicBezTo>
                <a:close/>
                <a:moveTo>
                  <a:pt x="2462" y="2485"/>
                </a:moveTo>
                <a:cubicBezTo>
                  <a:pt x="2374" y="2485"/>
                  <a:pt x="2303" y="2414"/>
                  <a:pt x="2303" y="2327"/>
                </a:cubicBezTo>
                <a:cubicBezTo>
                  <a:pt x="2303" y="2239"/>
                  <a:pt x="2374" y="2168"/>
                  <a:pt x="2462" y="2168"/>
                </a:cubicBezTo>
                <a:cubicBezTo>
                  <a:pt x="2550" y="2168"/>
                  <a:pt x="2621" y="2239"/>
                  <a:pt x="2621" y="2327"/>
                </a:cubicBezTo>
                <a:cubicBezTo>
                  <a:pt x="2621" y="2414"/>
                  <a:pt x="2550" y="2485"/>
                  <a:pt x="2462" y="248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</p:spTree>
    <p:extLst>
      <p:ext uri="{BB962C8B-B14F-4D97-AF65-F5344CB8AC3E}">
        <p14:creationId xmlns:p14="http://schemas.microsoft.com/office/powerpoint/2010/main" val="36000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4" grpId="0" animBg="1"/>
      <p:bldP spid="133" grpId="0" animBg="1"/>
      <p:bldP spid="133" grpId="1" animBg="1"/>
      <p:bldP spid="133" grpId="2" animBg="1"/>
      <p:bldP spid="1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861" y="9639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The architecture of MTCNN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43" y="2056425"/>
            <a:ext cx="3376267" cy="388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022" y="2062677"/>
            <a:ext cx="4330700" cy="38764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28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89154" y="4842826"/>
            <a:ext cx="3419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/>
              <a:t>Facial Feature Point Location</a:t>
            </a:r>
            <a:endParaRPr lang="zh-CN" altLang="en-US" dirty="0">
              <a:solidFill>
                <a:srgbClr val="252525"/>
              </a:solidFill>
              <a:effectLst/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05698" y="2702828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52525"/>
                </a:solidFill>
                <a:latin typeface="+mn-ea"/>
                <a:cs typeface="Aharoni" panose="02010803020104030203" pitchFamily="2" charset="-79"/>
              </a:rPr>
              <a:t>Face Detection</a:t>
            </a:r>
            <a:endParaRPr lang="zh-CN" altLang="en-US" dirty="0">
              <a:solidFill>
                <a:srgbClr val="252525"/>
              </a:solidFill>
              <a:effectLst/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82434" y="4834761"/>
            <a:ext cx="213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52525"/>
                </a:solidFill>
                <a:latin typeface="+mn-ea"/>
                <a:cs typeface="Aharoni" panose="02010803020104030203" pitchFamily="2" charset="-79"/>
              </a:rPr>
              <a:t>Multi-task Training</a:t>
            </a:r>
            <a:endParaRPr lang="zh-CN" altLang="en-US" dirty="0">
              <a:solidFill>
                <a:srgbClr val="252525"/>
              </a:solidFill>
              <a:effectLst/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79280" y="2696406"/>
            <a:ext cx="2945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52525"/>
                </a:solidFill>
                <a:latin typeface="+mn-ea"/>
                <a:cs typeface="Aharoni" panose="02010803020104030203" pitchFamily="2" charset="-79"/>
              </a:rPr>
              <a:t>Bounding Box Regression</a:t>
            </a:r>
            <a:endParaRPr lang="zh-CN" altLang="en-US" dirty="0">
              <a:solidFill>
                <a:srgbClr val="252525"/>
              </a:solidFill>
              <a:latin typeface="+mn-ea"/>
              <a:cs typeface="Aharoni" panose="02010803020104030203" pitchFamily="2" charset="-79"/>
            </a:endParaRPr>
          </a:p>
        </p:txBody>
      </p:sp>
      <p:cxnSp>
        <p:nvCxnSpPr>
          <p:cNvPr id="22" name="直接连接符 21"/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473921" y="2135905"/>
            <a:ext cx="481012" cy="481012"/>
            <a:chOff x="2740332" y="2568029"/>
            <a:chExt cx="481012" cy="481012"/>
          </a:xfrm>
        </p:grpSpPr>
        <p:sp>
          <p:nvSpPr>
            <p:cNvPr id="60" name="Freeform 45"/>
            <p:cNvSpPr>
              <a:spLocks noEditPoints="1"/>
            </p:cNvSpPr>
            <p:nvPr/>
          </p:nvSpPr>
          <p:spPr bwMode="auto">
            <a:xfrm>
              <a:off x="2740332" y="2568029"/>
              <a:ext cx="363538" cy="365125"/>
            </a:xfrm>
            <a:custGeom>
              <a:avLst/>
              <a:gdLst>
                <a:gd name="T0" fmla="*/ 87 w 97"/>
                <a:gd name="T1" fmla="*/ 72 h 97"/>
                <a:gd name="T2" fmla="*/ 91 w 97"/>
                <a:gd name="T3" fmla="*/ 74 h 97"/>
                <a:gd name="T4" fmla="*/ 91 w 97"/>
                <a:gd name="T5" fmla="*/ 74 h 97"/>
                <a:gd name="T6" fmla="*/ 97 w 97"/>
                <a:gd name="T7" fmla="*/ 60 h 97"/>
                <a:gd name="T8" fmla="*/ 97 w 97"/>
                <a:gd name="T9" fmla="*/ 60 h 97"/>
                <a:gd name="T10" fmla="*/ 93 w 97"/>
                <a:gd name="T11" fmla="*/ 58 h 97"/>
                <a:gd name="T12" fmla="*/ 93 w 97"/>
                <a:gd name="T13" fmla="*/ 38 h 97"/>
                <a:gd name="T14" fmla="*/ 97 w 97"/>
                <a:gd name="T15" fmla="*/ 36 h 97"/>
                <a:gd name="T16" fmla="*/ 97 w 97"/>
                <a:gd name="T17" fmla="*/ 36 h 97"/>
                <a:gd name="T18" fmla="*/ 91 w 97"/>
                <a:gd name="T19" fmla="*/ 22 h 97"/>
                <a:gd name="T20" fmla="*/ 91 w 97"/>
                <a:gd name="T21" fmla="*/ 22 h 97"/>
                <a:gd name="T22" fmla="*/ 91 w 97"/>
                <a:gd name="T23" fmla="*/ 22 h 97"/>
                <a:gd name="T24" fmla="*/ 73 w 97"/>
                <a:gd name="T25" fmla="*/ 17 h 97"/>
                <a:gd name="T26" fmla="*/ 74 w 97"/>
                <a:gd name="T27" fmla="*/ 6 h 97"/>
                <a:gd name="T28" fmla="*/ 74 w 97"/>
                <a:gd name="T29" fmla="*/ 6 h 97"/>
                <a:gd name="T30" fmla="*/ 74 w 97"/>
                <a:gd name="T31" fmla="*/ 6 h 97"/>
                <a:gd name="T32" fmla="*/ 60 w 97"/>
                <a:gd name="T33" fmla="*/ 0 h 97"/>
                <a:gd name="T34" fmla="*/ 60 w 97"/>
                <a:gd name="T35" fmla="*/ 0 h 97"/>
                <a:gd name="T36" fmla="*/ 44 w 97"/>
                <a:gd name="T37" fmla="*/ 9 h 97"/>
                <a:gd name="T38" fmla="*/ 37 w 97"/>
                <a:gd name="T39" fmla="*/ 0 h 97"/>
                <a:gd name="T40" fmla="*/ 37 w 97"/>
                <a:gd name="T41" fmla="*/ 0 h 97"/>
                <a:gd name="T42" fmla="*/ 22 w 97"/>
                <a:gd name="T43" fmla="*/ 6 h 97"/>
                <a:gd name="T44" fmla="*/ 22 w 97"/>
                <a:gd name="T45" fmla="*/ 6 h 97"/>
                <a:gd name="T46" fmla="*/ 22 w 97"/>
                <a:gd name="T47" fmla="*/ 6 h 97"/>
                <a:gd name="T48" fmla="*/ 24 w 97"/>
                <a:gd name="T49" fmla="*/ 10 h 97"/>
                <a:gd name="T50" fmla="*/ 10 w 97"/>
                <a:gd name="T51" fmla="*/ 24 h 97"/>
                <a:gd name="T52" fmla="*/ 6 w 97"/>
                <a:gd name="T53" fmla="*/ 23 h 97"/>
                <a:gd name="T54" fmla="*/ 6 w 97"/>
                <a:gd name="T55" fmla="*/ 23 h 97"/>
                <a:gd name="T56" fmla="*/ 0 w 97"/>
                <a:gd name="T57" fmla="*/ 37 h 97"/>
                <a:gd name="T58" fmla="*/ 0 w 97"/>
                <a:gd name="T59" fmla="*/ 37 h 97"/>
                <a:gd name="T60" fmla="*/ 4 w 97"/>
                <a:gd name="T61" fmla="*/ 39 h 97"/>
                <a:gd name="T62" fmla="*/ 5 w 97"/>
                <a:gd name="T63" fmla="*/ 59 h 97"/>
                <a:gd name="T64" fmla="*/ 1 w 97"/>
                <a:gd name="T65" fmla="*/ 60 h 97"/>
                <a:gd name="T66" fmla="*/ 1 w 97"/>
                <a:gd name="T67" fmla="*/ 60 h 97"/>
                <a:gd name="T68" fmla="*/ 7 w 97"/>
                <a:gd name="T69" fmla="*/ 75 h 97"/>
                <a:gd name="T70" fmla="*/ 7 w 97"/>
                <a:gd name="T71" fmla="*/ 75 h 97"/>
                <a:gd name="T72" fmla="*/ 7 w 97"/>
                <a:gd name="T73" fmla="*/ 75 h 97"/>
                <a:gd name="T74" fmla="*/ 24 w 97"/>
                <a:gd name="T75" fmla="*/ 80 h 97"/>
                <a:gd name="T76" fmla="*/ 23 w 97"/>
                <a:gd name="T77" fmla="*/ 91 h 97"/>
                <a:gd name="T78" fmla="*/ 23 w 97"/>
                <a:gd name="T79" fmla="*/ 91 h 97"/>
                <a:gd name="T80" fmla="*/ 23 w 97"/>
                <a:gd name="T81" fmla="*/ 91 h 97"/>
                <a:gd name="T82" fmla="*/ 38 w 97"/>
                <a:gd name="T83" fmla="*/ 97 h 97"/>
                <a:gd name="T84" fmla="*/ 38 w 97"/>
                <a:gd name="T85" fmla="*/ 97 h 97"/>
                <a:gd name="T86" fmla="*/ 54 w 97"/>
                <a:gd name="T87" fmla="*/ 88 h 97"/>
                <a:gd name="T88" fmla="*/ 61 w 97"/>
                <a:gd name="T89" fmla="*/ 97 h 97"/>
                <a:gd name="T90" fmla="*/ 61 w 97"/>
                <a:gd name="T91" fmla="*/ 97 h 97"/>
                <a:gd name="T92" fmla="*/ 75 w 97"/>
                <a:gd name="T93" fmla="*/ 91 h 97"/>
                <a:gd name="T94" fmla="*/ 75 w 97"/>
                <a:gd name="T95" fmla="*/ 91 h 97"/>
                <a:gd name="T96" fmla="*/ 75 w 97"/>
                <a:gd name="T97" fmla="*/ 91 h 97"/>
                <a:gd name="T98" fmla="*/ 73 w 97"/>
                <a:gd name="T99" fmla="*/ 87 h 97"/>
                <a:gd name="T100" fmla="*/ 56 w 97"/>
                <a:gd name="T101" fmla="*/ 66 h 97"/>
                <a:gd name="T102" fmla="*/ 41 w 97"/>
                <a:gd name="T103" fmla="*/ 31 h 97"/>
                <a:gd name="T104" fmla="*/ 56 w 97"/>
                <a:gd name="T105" fmla="*/ 6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80" y="73"/>
                  </a:moveTo>
                  <a:cubicBezTo>
                    <a:pt x="83" y="72"/>
                    <a:pt x="85" y="72"/>
                    <a:pt x="87" y="72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88" y="55"/>
                    <a:pt x="86" y="49"/>
                    <a:pt x="89" y="44"/>
                  </a:cubicBezTo>
                  <a:cubicBezTo>
                    <a:pt x="89" y="41"/>
                    <a:pt x="91" y="39"/>
                    <a:pt x="93" y="38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25"/>
                    <a:pt x="76" y="22"/>
                    <a:pt x="73" y="17"/>
                  </a:cubicBezTo>
                  <a:cubicBezTo>
                    <a:pt x="72" y="15"/>
                    <a:pt x="72" y="12"/>
                    <a:pt x="73" y="1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5" y="9"/>
                    <a:pt x="49" y="11"/>
                    <a:pt x="44" y="9"/>
                  </a:cubicBezTo>
                  <a:cubicBezTo>
                    <a:pt x="42" y="8"/>
                    <a:pt x="40" y="6"/>
                    <a:pt x="39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7"/>
                    <a:pt x="22" y="7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6"/>
                    <a:pt x="23" y="21"/>
                    <a:pt x="17" y="24"/>
                  </a:cubicBezTo>
                  <a:cubicBezTo>
                    <a:pt x="15" y="25"/>
                    <a:pt x="13" y="25"/>
                    <a:pt x="1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1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9" y="42"/>
                    <a:pt x="11" y="48"/>
                    <a:pt x="9" y="53"/>
                  </a:cubicBezTo>
                  <a:cubicBezTo>
                    <a:pt x="8" y="56"/>
                    <a:pt x="6" y="57"/>
                    <a:pt x="5" y="59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6" y="72"/>
                    <a:pt x="22" y="75"/>
                    <a:pt x="24" y="80"/>
                  </a:cubicBezTo>
                  <a:cubicBezTo>
                    <a:pt x="25" y="82"/>
                    <a:pt x="25" y="85"/>
                    <a:pt x="25" y="87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2" y="88"/>
                    <a:pt x="48" y="86"/>
                    <a:pt x="54" y="88"/>
                  </a:cubicBezTo>
                  <a:cubicBezTo>
                    <a:pt x="56" y="89"/>
                    <a:pt x="58" y="91"/>
                    <a:pt x="59" y="93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2" y="81"/>
                    <a:pt x="75" y="75"/>
                    <a:pt x="80" y="73"/>
                  </a:cubicBezTo>
                  <a:close/>
                  <a:moveTo>
                    <a:pt x="56" y="66"/>
                  </a:moveTo>
                  <a:cubicBezTo>
                    <a:pt x="47" y="70"/>
                    <a:pt x="35" y="65"/>
                    <a:pt x="31" y="56"/>
                  </a:cubicBezTo>
                  <a:cubicBezTo>
                    <a:pt x="27" y="46"/>
                    <a:pt x="32" y="35"/>
                    <a:pt x="41" y="31"/>
                  </a:cubicBezTo>
                  <a:cubicBezTo>
                    <a:pt x="51" y="27"/>
                    <a:pt x="62" y="31"/>
                    <a:pt x="66" y="41"/>
                  </a:cubicBezTo>
                  <a:cubicBezTo>
                    <a:pt x="70" y="51"/>
                    <a:pt x="66" y="62"/>
                    <a:pt x="56" y="66"/>
                  </a:cubicBezTo>
                  <a:close/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1" name="Freeform 46"/>
            <p:cNvSpPr>
              <a:spLocks noEditPoints="1"/>
            </p:cNvSpPr>
            <p:nvPr/>
          </p:nvSpPr>
          <p:spPr bwMode="auto">
            <a:xfrm>
              <a:off x="3037194" y="2864891"/>
              <a:ext cx="184150" cy="184150"/>
            </a:xfrm>
            <a:custGeom>
              <a:avLst/>
              <a:gdLst>
                <a:gd name="T0" fmla="*/ 49 w 49"/>
                <a:gd name="T1" fmla="*/ 29 h 49"/>
                <a:gd name="T2" fmla="*/ 49 w 49"/>
                <a:gd name="T3" fmla="*/ 20 h 49"/>
                <a:gd name="T4" fmla="*/ 43 w 49"/>
                <a:gd name="T5" fmla="*/ 20 h 49"/>
                <a:gd name="T6" fmla="*/ 41 w 49"/>
                <a:gd name="T7" fmla="*/ 15 h 49"/>
                <a:gd name="T8" fmla="*/ 45 w 49"/>
                <a:gd name="T9" fmla="*/ 11 h 49"/>
                <a:gd name="T10" fmla="*/ 38 w 49"/>
                <a:gd name="T11" fmla="*/ 4 h 49"/>
                <a:gd name="T12" fmla="*/ 34 w 49"/>
                <a:gd name="T13" fmla="*/ 8 h 49"/>
                <a:gd name="T14" fmla="*/ 29 w 49"/>
                <a:gd name="T15" fmla="*/ 5 h 49"/>
                <a:gd name="T16" fmla="*/ 29 w 49"/>
                <a:gd name="T17" fmla="*/ 0 h 49"/>
                <a:gd name="T18" fmla="*/ 19 w 49"/>
                <a:gd name="T19" fmla="*/ 0 h 49"/>
                <a:gd name="T20" fmla="*/ 19 w 49"/>
                <a:gd name="T21" fmla="*/ 5 h 49"/>
                <a:gd name="T22" fmla="*/ 14 w 49"/>
                <a:gd name="T23" fmla="*/ 8 h 49"/>
                <a:gd name="T24" fmla="*/ 10 w 49"/>
                <a:gd name="T25" fmla="*/ 4 h 49"/>
                <a:gd name="T26" fmla="*/ 3 w 49"/>
                <a:gd name="T27" fmla="*/ 11 h 49"/>
                <a:gd name="T28" fmla="*/ 7 w 49"/>
                <a:gd name="T29" fmla="*/ 15 h 49"/>
                <a:gd name="T30" fmla="*/ 5 w 49"/>
                <a:gd name="T31" fmla="*/ 20 h 49"/>
                <a:gd name="T32" fmla="*/ 0 w 49"/>
                <a:gd name="T33" fmla="*/ 20 h 49"/>
                <a:gd name="T34" fmla="*/ 0 w 49"/>
                <a:gd name="T35" fmla="*/ 29 h 49"/>
                <a:gd name="T36" fmla="*/ 5 w 49"/>
                <a:gd name="T37" fmla="*/ 29 h 49"/>
                <a:gd name="T38" fmla="*/ 7 w 49"/>
                <a:gd name="T39" fmla="*/ 35 h 49"/>
                <a:gd name="T40" fmla="*/ 3 w 49"/>
                <a:gd name="T41" fmla="*/ 38 h 49"/>
                <a:gd name="T42" fmla="*/ 10 w 49"/>
                <a:gd name="T43" fmla="*/ 45 h 49"/>
                <a:gd name="T44" fmla="*/ 14 w 49"/>
                <a:gd name="T45" fmla="*/ 41 h 49"/>
                <a:gd name="T46" fmla="*/ 19 w 49"/>
                <a:gd name="T47" fmla="*/ 43 h 49"/>
                <a:gd name="T48" fmla="*/ 19 w 49"/>
                <a:gd name="T49" fmla="*/ 49 h 49"/>
                <a:gd name="T50" fmla="*/ 29 w 49"/>
                <a:gd name="T51" fmla="*/ 49 h 49"/>
                <a:gd name="T52" fmla="*/ 29 w 49"/>
                <a:gd name="T53" fmla="*/ 43 h 49"/>
                <a:gd name="T54" fmla="*/ 34 w 49"/>
                <a:gd name="T55" fmla="*/ 41 h 49"/>
                <a:gd name="T56" fmla="*/ 38 w 49"/>
                <a:gd name="T57" fmla="*/ 45 h 49"/>
                <a:gd name="T58" fmla="*/ 45 w 49"/>
                <a:gd name="T59" fmla="*/ 38 h 49"/>
                <a:gd name="T60" fmla="*/ 41 w 49"/>
                <a:gd name="T61" fmla="*/ 34 h 49"/>
                <a:gd name="T62" fmla="*/ 43 w 49"/>
                <a:gd name="T63" fmla="*/ 29 h 49"/>
                <a:gd name="T64" fmla="*/ 49 w 49"/>
                <a:gd name="T65" fmla="*/ 29 h 49"/>
                <a:gd name="T66" fmla="*/ 24 w 49"/>
                <a:gd name="T67" fmla="*/ 32 h 49"/>
                <a:gd name="T68" fmla="*/ 17 w 49"/>
                <a:gd name="T69" fmla="*/ 24 h 49"/>
                <a:gd name="T70" fmla="*/ 24 w 49"/>
                <a:gd name="T71" fmla="*/ 17 h 49"/>
                <a:gd name="T72" fmla="*/ 31 w 49"/>
                <a:gd name="T73" fmla="*/ 24 h 49"/>
                <a:gd name="T74" fmla="*/ 24 w 49"/>
                <a:gd name="T75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49">
                  <a:moveTo>
                    <a:pt x="49" y="29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18"/>
                    <a:pt x="42" y="16"/>
                    <a:pt x="41" y="1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7"/>
                    <a:pt x="31" y="6"/>
                    <a:pt x="29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6"/>
                    <a:pt x="16" y="7"/>
                    <a:pt x="14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6" y="18"/>
                    <a:pt x="5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3"/>
                    <a:pt x="7" y="35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6" y="42"/>
                    <a:pt x="17" y="43"/>
                    <a:pt x="19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1" y="43"/>
                    <a:pt x="33" y="42"/>
                    <a:pt x="34" y="41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3"/>
                    <a:pt x="43" y="31"/>
                    <a:pt x="43" y="29"/>
                  </a:cubicBezTo>
                  <a:lnTo>
                    <a:pt x="49" y="29"/>
                  </a:lnTo>
                  <a:close/>
                  <a:moveTo>
                    <a:pt x="24" y="32"/>
                  </a:moveTo>
                  <a:cubicBezTo>
                    <a:pt x="20" y="32"/>
                    <a:pt x="17" y="28"/>
                    <a:pt x="17" y="24"/>
                  </a:cubicBezTo>
                  <a:cubicBezTo>
                    <a:pt x="17" y="20"/>
                    <a:pt x="20" y="17"/>
                    <a:pt x="24" y="17"/>
                  </a:cubicBezTo>
                  <a:cubicBezTo>
                    <a:pt x="28" y="17"/>
                    <a:pt x="31" y="20"/>
                    <a:pt x="31" y="24"/>
                  </a:cubicBezTo>
                  <a:cubicBezTo>
                    <a:pt x="31" y="28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ace-detection_316402"/>
          <p:cNvSpPr>
            <a:spLocks noChangeAspect="1"/>
          </p:cNvSpPr>
          <p:nvPr/>
        </p:nvSpPr>
        <p:spPr bwMode="auto">
          <a:xfrm>
            <a:off x="2764232" y="4267968"/>
            <a:ext cx="475226" cy="474508"/>
          </a:xfrm>
          <a:custGeom>
            <a:avLst/>
            <a:gdLst>
              <a:gd name="connsiteX0" fmla="*/ 221996 w 607639"/>
              <a:gd name="connsiteY0" fmla="*/ 349864 h 606722"/>
              <a:gd name="connsiteX1" fmla="*/ 231519 w 607639"/>
              <a:gd name="connsiteY1" fmla="*/ 359285 h 606722"/>
              <a:gd name="connsiteX2" fmla="*/ 303785 w 607639"/>
              <a:gd name="connsiteY2" fmla="*/ 431542 h 606722"/>
              <a:gd name="connsiteX3" fmla="*/ 376140 w 607639"/>
              <a:gd name="connsiteY3" fmla="*/ 359285 h 606722"/>
              <a:gd name="connsiteX4" fmla="*/ 385663 w 607639"/>
              <a:gd name="connsiteY4" fmla="*/ 349864 h 606722"/>
              <a:gd name="connsiteX5" fmla="*/ 395096 w 607639"/>
              <a:gd name="connsiteY5" fmla="*/ 359285 h 606722"/>
              <a:gd name="connsiteX6" fmla="*/ 303785 w 607639"/>
              <a:gd name="connsiteY6" fmla="*/ 450561 h 606722"/>
              <a:gd name="connsiteX7" fmla="*/ 212473 w 607639"/>
              <a:gd name="connsiteY7" fmla="*/ 359285 h 606722"/>
              <a:gd name="connsiteX8" fmla="*/ 221996 w 607639"/>
              <a:gd name="connsiteY8" fmla="*/ 349864 h 606722"/>
              <a:gd name="connsiteX9" fmla="*/ 579160 w 607639"/>
              <a:gd name="connsiteY9" fmla="*/ 348398 h 606722"/>
              <a:gd name="connsiteX10" fmla="*/ 569637 w 607639"/>
              <a:gd name="connsiteY10" fmla="*/ 357906 h 606722"/>
              <a:gd name="connsiteX11" fmla="*/ 569637 w 607639"/>
              <a:gd name="connsiteY11" fmla="*/ 559269 h 606722"/>
              <a:gd name="connsiteX12" fmla="*/ 560114 w 607639"/>
              <a:gd name="connsiteY12" fmla="*/ 568778 h 606722"/>
              <a:gd name="connsiteX13" fmla="*/ 358444 w 607639"/>
              <a:gd name="connsiteY13" fmla="*/ 568778 h 606722"/>
              <a:gd name="connsiteX14" fmla="*/ 348921 w 607639"/>
              <a:gd name="connsiteY14" fmla="*/ 578286 h 606722"/>
              <a:gd name="connsiteX15" fmla="*/ 358444 w 607639"/>
              <a:gd name="connsiteY15" fmla="*/ 587706 h 606722"/>
              <a:gd name="connsiteX16" fmla="*/ 579160 w 607639"/>
              <a:gd name="connsiteY16" fmla="*/ 587706 h 606722"/>
              <a:gd name="connsiteX17" fmla="*/ 588594 w 607639"/>
              <a:gd name="connsiteY17" fmla="*/ 578286 h 606722"/>
              <a:gd name="connsiteX18" fmla="*/ 588594 w 607639"/>
              <a:gd name="connsiteY18" fmla="*/ 357906 h 606722"/>
              <a:gd name="connsiteX19" fmla="*/ 579160 w 607639"/>
              <a:gd name="connsiteY19" fmla="*/ 348398 h 606722"/>
              <a:gd name="connsiteX20" fmla="*/ 28479 w 607639"/>
              <a:gd name="connsiteY20" fmla="*/ 348398 h 606722"/>
              <a:gd name="connsiteX21" fmla="*/ 18956 w 607639"/>
              <a:gd name="connsiteY21" fmla="*/ 357906 h 606722"/>
              <a:gd name="connsiteX22" fmla="*/ 18956 w 607639"/>
              <a:gd name="connsiteY22" fmla="*/ 578286 h 606722"/>
              <a:gd name="connsiteX23" fmla="*/ 28479 w 607639"/>
              <a:gd name="connsiteY23" fmla="*/ 587706 h 606722"/>
              <a:gd name="connsiteX24" fmla="*/ 249196 w 607639"/>
              <a:gd name="connsiteY24" fmla="*/ 587706 h 606722"/>
              <a:gd name="connsiteX25" fmla="*/ 258719 w 607639"/>
              <a:gd name="connsiteY25" fmla="*/ 578286 h 606722"/>
              <a:gd name="connsiteX26" fmla="*/ 249196 w 607639"/>
              <a:gd name="connsiteY26" fmla="*/ 568778 h 606722"/>
              <a:gd name="connsiteX27" fmla="*/ 47436 w 607639"/>
              <a:gd name="connsiteY27" fmla="*/ 568778 h 606722"/>
              <a:gd name="connsiteX28" fmla="*/ 38002 w 607639"/>
              <a:gd name="connsiteY28" fmla="*/ 559269 h 606722"/>
              <a:gd name="connsiteX29" fmla="*/ 38002 w 607639"/>
              <a:gd name="connsiteY29" fmla="*/ 357906 h 606722"/>
              <a:gd name="connsiteX30" fmla="*/ 28479 w 607639"/>
              <a:gd name="connsiteY30" fmla="*/ 348398 h 606722"/>
              <a:gd name="connsiteX31" fmla="*/ 579160 w 607639"/>
              <a:gd name="connsiteY31" fmla="*/ 329470 h 606722"/>
              <a:gd name="connsiteX32" fmla="*/ 607639 w 607639"/>
              <a:gd name="connsiteY32" fmla="*/ 357906 h 606722"/>
              <a:gd name="connsiteX33" fmla="*/ 607639 w 607639"/>
              <a:gd name="connsiteY33" fmla="*/ 578286 h 606722"/>
              <a:gd name="connsiteX34" fmla="*/ 579160 w 607639"/>
              <a:gd name="connsiteY34" fmla="*/ 606722 h 606722"/>
              <a:gd name="connsiteX35" fmla="*/ 358444 w 607639"/>
              <a:gd name="connsiteY35" fmla="*/ 606722 h 606722"/>
              <a:gd name="connsiteX36" fmla="*/ 329964 w 607639"/>
              <a:gd name="connsiteY36" fmla="*/ 578286 h 606722"/>
              <a:gd name="connsiteX37" fmla="*/ 358444 w 607639"/>
              <a:gd name="connsiteY37" fmla="*/ 549850 h 606722"/>
              <a:gd name="connsiteX38" fmla="*/ 550680 w 607639"/>
              <a:gd name="connsiteY38" fmla="*/ 549850 h 606722"/>
              <a:gd name="connsiteX39" fmla="*/ 550680 w 607639"/>
              <a:gd name="connsiteY39" fmla="*/ 357906 h 606722"/>
              <a:gd name="connsiteX40" fmla="*/ 579160 w 607639"/>
              <a:gd name="connsiteY40" fmla="*/ 329470 h 606722"/>
              <a:gd name="connsiteX41" fmla="*/ 28479 w 607639"/>
              <a:gd name="connsiteY41" fmla="*/ 329470 h 606722"/>
              <a:gd name="connsiteX42" fmla="*/ 56959 w 607639"/>
              <a:gd name="connsiteY42" fmla="*/ 357906 h 606722"/>
              <a:gd name="connsiteX43" fmla="*/ 56959 w 607639"/>
              <a:gd name="connsiteY43" fmla="*/ 549850 h 606722"/>
              <a:gd name="connsiteX44" fmla="*/ 249196 w 607639"/>
              <a:gd name="connsiteY44" fmla="*/ 549850 h 606722"/>
              <a:gd name="connsiteX45" fmla="*/ 277675 w 607639"/>
              <a:gd name="connsiteY45" fmla="*/ 578286 h 606722"/>
              <a:gd name="connsiteX46" fmla="*/ 249196 w 607639"/>
              <a:gd name="connsiteY46" fmla="*/ 606722 h 606722"/>
              <a:gd name="connsiteX47" fmla="*/ 28479 w 607639"/>
              <a:gd name="connsiteY47" fmla="*/ 606722 h 606722"/>
              <a:gd name="connsiteX48" fmla="*/ 0 w 607639"/>
              <a:gd name="connsiteY48" fmla="*/ 578286 h 606722"/>
              <a:gd name="connsiteX49" fmla="*/ 0 w 607639"/>
              <a:gd name="connsiteY49" fmla="*/ 357906 h 606722"/>
              <a:gd name="connsiteX50" fmla="*/ 28479 w 607639"/>
              <a:gd name="connsiteY50" fmla="*/ 329470 h 606722"/>
              <a:gd name="connsiteX51" fmla="*/ 303784 w 607639"/>
              <a:gd name="connsiteY51" fmla="*/ 282560 h 606722"/>
              <a:gd name="connsiteX52" fmla="*/ 287133 w 607639"/>
              <a:gd name="connsiteY52" fmla="*/ 299267 h 606722"/>
              <a:gd name="connsiteX53" fmla="*/ 287133 w 607639"/>
              <a:gd name="connsiteY53" fmla="*/ 340410 h 606722"/>
              <a:gd name="connsiteX54" fmla="*/ 303784 w 607639"/>
              <a:gd name="connsiteY54" fmla="*/ 357117 h 606722"/>
              <a:gd name="connsiteX55" fmla="*/ 320524 w 607639"/>
              <a:gd name="connsiteY55" fmla="*/ 340410 h 606722"/>
              <a:gd name="connsiteX56" fmla="*/ 320524 w 607639"/>
              <a:gd name="connsiteY56" fmla="*/ 299267 h 606722"/>
              <a:gd name="connsiteX57" fmla="*/ 303784 w 607639"/>
              <a:gd name="connsiteY57" fmla="*/ 282560 h 606722"/>
              <a:gd name="connsiteX58" fmla="*/ 303784 w 607639"/>
              <a:gd name="connsiteY58" fmla="*/ 263633 h 606722"/>
              <a:gd name="connsiteX59" fmla="*/ 339490 w 607639"/>
              <a:gd name="connsiteY59" fmla="*/ 299267 h 606722"/>
              <a:gd name="connsiteX60" fmla="*/ 339490 w 607639"/>
              <a:gd name="connsiteY60" fmla="*/ 340410 h 606722"/>
              <a:gd name="connsiteX61" fmla="*/ 303784 w 607639"/>
              <a:gd name="connsiteY61" fmla="*/ 376044 h 606722"/>
              <a:gd name="connsiteX62" fmla="*/ 268078 w 607639"/>
              <a:gd name="connsiteY62" fmla="*/ 340410 h 606722"/>
              <a:gd name="connsiteX63" fmla="*/ 268078 w 607639"/>
              <a:gd name="connsiteY63" fmla="*/ 299267 h 606722"/>
              <a:gd name="connsiteX64" fmla="*/ 303784 w 607639"/>
              <a:gd name="connsiteY64" fmla="*/ 263633 h 606722"/>
              <a:gd name="connsiteX65" fmla="*/ 404613 w 607639"/>
              <a:gd name="connsiteY65" fmla="*/ 251495 h 606722"/>
              <a:gd name="connsiteX66" fmla="*/ 446891 w 607639"/>
              <a:gd name="connsiteY66" fmla="*/ 293636 h 606722"/>
              <a:gd name="connsiteX67" fmla="*/ 437368 w 607639"/>
              <a:gd name="connsiteY67" fmla="*/ 303149 h 606722"/>
              <a:gd name="connsiteX68" fmla="*/ 427844 w 607639"/>
              <a:gd name="connsiteY68" fmla="*/ 293636 h 606722"/>
              <a:gd name="connsiteX69" fmla="*/ 404613 w 607639"/>
              <a:gd name="connsiteY69" fmla="*/ 270432 h 606722"/>
              <a:gd name="connsiteX70" fmla="*/ 381383 w 607639"/>
              <a:gd name="connsiteY70" fmla="*/ 293636 h 606722"/>
              <a:gd name="connsiteX71" fmla="*/ 371859 w 607639"/>
              <a:gd name="connsiteY71" fmla="*/ 303149 h 606722"/>
              <a:gd name="connsiteX72" fmla="*/ 362424 w 607639"/>
              <a:gd name="connsiteY72" fmla="*/ 293636 h 606722"/>
              <a:gd name="connsiteX73" fmla="*/ 404613 w 607639"/>
              <a:gd name="connsiteY73" fmla="*/ 251495 h 606722"/>
              <a:gd name="connsiteX74" fmla="*/ 203026 w 607639"/>
              <a:gd name="connsiteY74" fmla="*/ 251495 h 606722"/>
              <a:gd name="connsiteX75" fmla="*/ 245215 w 607639"/>
              <a:gd name="connsiteY75" fmla="*/ 293636 h 606722"/>
              <a:gd name="connsiteX76" fmla="*/ 235692 w 607639"/>
              <a:gd name="connsiteY76" fmla="*/ 303149 h 606722"/>
              <a:gd name="connsiteX77" fmla="*/ 226257 w 607639"/>
              <a:gd name="connsiteY77" fmla="*/ 293636 h 606722"/>
              <a:gd name="connsiteX78" fmla="*/ 203026 w 607639"/>
              <a:gd name="connsiteY78" fmla="*/ 270432 h 606722"/>
              <a:gd name="connsiteX79" fmla="*/ 179795 w 607639"/>
              <a:gd name="connsiteY79" fmla="*/ 293636 h 606722"/>
              <a:gd name="connsiteX80" fmla="*/ 170271 w 607639"/>
              <a:gd name="connsiteY80" fmla="*/ 303149 h 606722"/>
              <a:gd name="connsiteX81" fmla="*/ 160748 w 607639"/>
              <a:gd name="connsiteY81" fmla="*/ 293636 h 606722"/>
              <a:gd name="connsiteX82" fmla="*/ 203026 w 607639"/>
              <a:gd name="connsiteY82" fmla="*/ 251495 h 606722"/>
              <a:gd name="connsiteX83" fmla="*/ 367227 w 607639"/>
              <a:gd name="connsiteY83" fmla="*/ 183147 h 606722"/>
              <a:gd name="connsiteX84" fmla="*/ 209265 w 607639"/>
              <a:gd name="connsiteY84" fmla="*/ 237894 h 606722"/>
              <a:gd name="connsiteX85" fmla="*/ 119383 w 607639"/>
              <a:gd name="connsiteY85" fmla="*/ 221630 h 606722"/>
              <a:gd name="connsiteX86" fmla="*/ 101940 w 607639"/>
              <a:gd name="connsiteY86" fmla="*/ 303572 h 606722"/>
              <a:gd name="connsiteX87" fmla="*/ 303775 w 607639"/>
              <a:gd name="connsiteY87" fmla="*/ 505230 h 606722"/>
              <a:gd name="connsiteX88" fmla="*/ 505699 w 607639"/>
              <a:gd name="connsiteY88" fmla="*/ 303572 h 606722"/>
              <a:gd name="connsiteX89" fmla="*/ 480692 w 607639"/>
              <a:gd name="connsiteY89" fmla="*/ 206343 h 606722"/>
              <a:gd name="connsiteX90" fmla="*/ 464406 w 607639"/>
              <a:gd name="connsiteY90" fmla="*/ 207054 h 606722"/>
              <a:gd name="connsiteX91" fmla="*/ 367227 w 607639"/>
              <a:gd name="connsiteY91" fmla="*/ 183147 h 606722"/>
              <a:gd name="connsiteX92" fmla="*/ 303775 w 607639"/>
              <a:gd name="connsiteY92" fmla="*/ 85562 h 606722"/>
              <a:gd name="connsiteX93" fmla="*/ 112530 w 607639"/>
              <a:gd name="connsiteY93" fmla="*/ 198344 h 606722"/>
              <a:gd name="connsiteX94" fmla="*/ 209265 w 607639"/>
              <a:gd name="connsiteY94" fmla="*/ 218963 h 606722"/>
              <a:gd name="connsiteX95" fmla="*/ 360196 w 607639"/>
              <a:gd name="connsiteY95" fmla="*/ 164483 h 606722"/>
              <a:gd name="connsiteX96" fmla="*/ 370875 w 607639"/>
              <a:gd name="connsiteY96" fmla="*/ 163505 h 606722"/>
              <a:gd name="connsiteX97" fmla="*/ 464406 w 607639"/>
              <a:gd name="connsiteY97" fmla="*/ 188035 h 606722"/>
              <a:gd name="connsiteX98" fmla="*/ 486566 w 607639"/>
              <a:gd name="connsiteY98" fmla="*/ 186791 h 606722"/>
              <a:gd name="connsiteX99" fmla="*/ 487277 w 607639"/>
              <a:gd name="connsiteY99" fmla="*/ 186257 h 606722"/>
              <a:gd name="connsiteX100" fmla="*/ 487277 w 607639"/>
              <a:gd name="connsiteY100" fmla="*/ 185280 h 606722"/>
              <a:gd name="connsiteX101" fmla="*/ 303775 w 607639"/>
              <a:gd name="connsiteY101" fmla="*/ 85562 h 606722"/>
              <a:gd name="connsiteX102" fmla="*/ 303775 w 607639"/>
              <a:gd name="connsiteY102" fmla="*/ 66543 h 606722"/>
              <a:gd name="connsiteX103" fmla="*/ 503207 w 607639"/>
              <a:gd name="connsiteY103" fmla="*/ 174970 h 606722"/>
              <a:gd name="connsiteX104" fmla="*/ 504453 w 607639"/>
              <a:gd name="connsiteY104" fmla="*/ 194256 h 606722"/>
              <a:gd name="connsiteX105" fmla="*/ 499291 w 607639"/>
              <a:gd name="connsiteY105" fmla="*/ 201011 h 606722"/>
              <a:gd name="connsiteX106" fmla="*/ 524654 w 607639"/>
              <a:gd name="connsiteY106" fmla="*/ 303572 h 606722"/>
              <a:gd name="connsiteX107" fmla="*/ 303775 w 607639"/>
              <a:gd name="connsiteY107" fmla="*/ 524160 h 606722"/>
              <a:gd name="connsiteX108" fmla="*/ 82985 w 607639"/>
              <a:gd name="connsiteY108" fmla="*/ 303572 h 606722"/>
              <a:gd name="connsiteX109" fmla="*/ 101940 w 607639"/>
              <a:gd name="connsiteY109" fmla="*/ 213986 h 606722"/>
              <a:gd name="connsiteX110" fmla="*/ 94554 w 607639"/>
              <a:gd name="connsiteY110" fmla="*/ 204299 h 606722"/>
              <a:gd name="connsiteX111" fmla="*/ 95889 w 607639"/>
              <a:gd name="connsiteY111" fmla="*/ 189190 h 606722"/>
              <a:gd name="connsiteX112" fmla="*/ 303775 w 607639"/>
              <a:gd name="connsiteY112" fmla="*/ 66543 h 606722"/>
              <a:gd name="connsiteX113" fmla="*/ 358444 w 607639"/>
              <a:gd name="connsiteY113" fmla="*/ 18928 h 606722"/>
              <a:gd name="connsiteX114" fmla="*/ 348921 w 607639"/>
              <a:gd name="connsiteY114" fmla="*/ 28436 h 606722"/>
              <a:gd name="connsiteX115" fmla="*/ 358444 w 607639"/>
              <a:gd name="connsiteY115" fmla="*/ 37944 h 606722"/>
              <a:gd name="connsiteX116" fmla="*/ 560114 w 607639"/>
              <a:gd name="connsiteY116" fmla="*/ 37944 h 606722"/>
              <a:gd name="connsiteX117" fmla="*/ 569637 w 607639"/>
              <a:gd name="connsiteY117" fmla="*/ 47364 h 606722"/>
              <a:gd name="connsiteX118" fmla="*/ 569637 w 607639"/>
              <a:gd name="connsiteY118" fmla="*/ 248816 h 606722"/>
              <a:gd name="connsiteX119" fmla="*/ 579160 w 607639"/>
              <a:gd name="connsiteY119" fmla="*/ 258324 h 606722"/>
              <a:gd name="connsiteX120" fmla="*/ 588594 w 607639"/>
              <a:gd name="connsiteY120" fmla="*/ 248816 h 606722"/>
              <a:gd name="connsiteX121" fmla="*/ 588594 w 607639"/>
              <a:gd name="connsiteY121" fmla="*/ 28436 h 606722"/>
              <a:gd name="connsiteX122" fmla="*/ 579160 w 607639"/>
              <a:gd name="connsiteY122" fmla="*/ 18928 h 606722"/>
              <a:gd name="connsiteX123" fmla="*/ 28479 w 607639"/>
              <a:gd name="connsiteY123" fmla="*/ 18928 h 606722"/>
              <a:gd name="connsiteX124" fmla="*/ 18956 w 607639"/>
              <a:gd name="connsiteY124" fmla="*/ 28436 h 606722"/>
              <a:gd name="connsiteX125" fmla="*/ 18956 w 607639"/>
              <a:gd name="connsiteY125" fmla="*/ 248816 h 606722"/>
              <a:gd name="connsiteX126" fmla="*/ 28479 w 607639"/>
              <a:gd name="connsiteY126" fmla="*/ 258324 h 606722"/>
              <a:gd name="connsiteX127" fmla="*/ 38002 w 607639"/>
              <a:gd name="connsiteY127" fmla="*/ 248816 h 606722"/>
              <a:gd name="connsiteX128" fmla="*/ 38002 w 607639"/>
              <a:gd name="connsiteY128" fmla="*/ 47364 h 606722"/>
              <a:gd name="connsiteX129" fmla="*/ 47436 w 607639"/>
              <a:gd name="connsiteY129" fmla="*/ 37944 h 606722"/>
              <a:gd name="connsiteX130" fmla="*/ 249196 w 607639"/>
              <a:gd name="connsiteY130" fmla="*/ 37944 h 606722"/>
              <a:gd name="connsiteX131" fmla="*/ 258719 w 607639"/>
              <a:gd name="connsiteY131" fmla="*/ 28436 h 606722"/>
              <a:gd name="connsiteX132" fmla="*/ 249196 w 607639"/>
              <a:gd name="connsiteY132" fmla="*/ 18928 h 606722"/>
              <a:gd name="connsiteX133" fmla="*/ 358444 w 607639"/>
              <a:gd name="connsiteY133" fmla="*/ 0 h 606722"/>
              <a:gd name="connsiteX134" fmla="*/ 579160 w 607639"/>
              <a:gd name="connsiteY134" fmla="*/ 0 h 606722"/>
              <a:gd name="connsiteX135" fmla="*/ 607639 w 607639"/>
              <a:gd name="connsiteY135" fmla="*/ 28436 h 606722"/>
              <a:gd name="connsiteX136" fmla="*/ 607639 w 607639"/>
              <a:gd name="connsiteY136" fmla="*/ 248816 h 606722"/>
              <a:gd name="connsiteX137" fmla="*/ 579160 w 607639"/>
              <a:gd name="connsiteY137" fmla="*/ 277252 h 606722"/>
              <a:gd name="connsiteX138" fmla="*/ 550680 w 607639"/>
              <a:gd name="connsiteY138" fmla="*/ 248816 h 606722"/>
              <a:gd name="connsiteX139" fmla="*/ 550680 w 607639"/>
              <a:gd name="connsiteY139" fmla="*/ 56872 h 606722"/>
              <a:gd name="connsiteX140" fmla="*/ 358444 w 607639"/>
              <a:gd name="connsiteY140" fmla="*/ 56872 h 606722"/>
              <a:gd name="connsiteX141" fmla="*/ 329964 w 607639"/>
              <a:gd name="connsiteY141" fmla="*/ 28436 h 606722"/>
              <a:gd name="connsiteX142" fmla="*/ 358444 w 607639"/>
              <a:gd name="connsiteY142" fmla="*/ 0 h 606722"/>
              <a:gd name="connsiteX143" fmla="*/ 28479 w 607639"/>
              <a:gd name="connsiteY143" fmla="*/ 0 h 606722"/>
              <a:gd name="connsiteX144" fmla="*/ 249196 w 607639"/>
              <a:gd name="connsiteY144" fmla="*/ 0 h 606722"/>
              <a:gd name="connsiteX145" fmla="*/ 277675 w 607639"/>
              <a:gd name="connsiteY145" fmla="*/ 28436 h 606722"/>
              <a:gd name="connsiteX146" fmla="*/ 249196 w 607639"/>
              <a:gd name="connsiteY146" fmla="*/ 56872 h 606722"/>
              <a:gd name="connsiteX147" fmla="*/ 56959 w 607639"/>
              <a:gd name="connsiteY147" fmla="*/ 56872 h 606722"/>
              <a:gd name="connsiteX148" fmla="*/ 56959 w 607639"/>
              <a:gd name="connsiteY148" fmla="*/ 248816 h 606722"/>
              <a:gd name="connsiteX149" fmla="*/ 28479 w 607639"/>
              <a:gd name="connsiteY149" fmla="*/ 277252 h 606722"/>
              <a:gd name="connsiteX150" fmla="*/ 0 w 607639"/>
              <a:gd name="connsiteY150" fmla="*/ 248816 h 606722"/>
              <a:gd name="connsiteX151" fmla="*/ 0 w 607639"/>
              <a:gd name="connsiteY151" fmla="*/ 28436 h 606722"/>
              <a:gd name="connsiteX152" fmla="*/ 28479 w 607639"/>
              <a:gd name="connsiteY15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607639" h="606722">
                <a:moveTo>
                  <a:pt x="221996" y="349864"/>
                </a:moveTo>
                <a:cubicBezTo>
                  <a:pt x="227247" y="349864"/>
                  <a:pt x="231519" y="354130"/>
                  <a:pt x="231519" y="359285"/>
                </a:cubicBezTo>
                <a:cubicBezTo>
                  <a:pt x="231519" y="399191"/>
                  <a:pt x="263914" y="431542"/>
                  <a:pt x="303785" y="431542"/>
                </a:cubicBezTo>
                <a:cubicBezTo>
                  <a:pt x="343745" y="431542"/>
                  <a:pt x="376140" y="399191"/>
                  <a:pt x="376140" y="359285"/>
                </a:cubicBezTo>
                <a:cubicBezTo>
                  <a:pt x="376140" y="354130"/>
                  <a:pt x="380412" y="349864"/>
                  <a:pt x="385663" y="349864"/>
                </a:cubicBezTo>
                <a:cubicBezTo>
                  <a:pt x="390913" y="349864"/>
                  <a:pt x="395096" y="354130"/>
                  <a:pt x="395096" y="359285"/>
                </a:cubicBezTo>
                <a:cubicBezTo>
                  <a:pt x="395096" y="409589"/>
                  <a:pt x="354157" y="450561"/>
                  <a:pt x="303785" y="450561"/>
                </a:cubicBezTo>
                <a:cubicBezTo>
                  <a:pt x="253501" y="450561"/>
                  <a:pt x="212473" y="409589"/>
                  <a:pt x="212473" y="359285"/>
                </a:cubicBezTo>
                <a:cubicBezTo>
                  <a:pt x="212473" y="354130"/>
                  <a:pt x="216745" y="349864"/>
                  <a:pt x="221996" y="349864"/>
                </a:cubicBezTo>
                <a:close/>
                <a:moveTo>
                  <a:pt x="579160" y="348398"/>
                </a:moveTo>
                <a:cubicBezTo>
                  <a:pt x="573909" y="348398"/>
                  <a:pt x="569637" y="352663"/>
                  <a:pt x="569637" y="357906"/>
                </a:cubicBezTo>
                <a:lnTo>
                  <a:pt x="569637" y="559269"/>
                </a:lnTo>
                <a:cubicBezTo>
                  <a:pt x="569637" y="564512"/>
                  <a:pt x="565365" y="568778"/>
                  <a:pt x="560114" y="568778"/>
                </a:cubicBezTo>
                <a:lnTo>
                  <a:pt x="358444" y="568778"/>
                </a:lnTo>
                <a:cubicBezTo>
                  <a:pt x="353193" y="568778"/>
                  <a:pt x="348921" y="573043"/>
                  <a:pt x="348921" y="578286"/>
                </a:cubicBezTo>
                <a:cubicBezTo>
                  <a:pt x="348921" y="583440"/>
                  <a:pt x="353193" y="587706"/>
                  <a:pt x="358444" y="587706"/>
                </a:cubicBezTo>
                <a:lnTo>
                  <a:pt x="579160" y="587706"/>
                </a:lnTo>
                <a:cubicBezTo>
                  <a:pt x="584322" y="587706"/>
                  <a:pt x="588594" y="583440"/>
                  <a:pt x="588594" y="578286"/>
                </a:cubicBezTo>
                <a:lnTo>
                  <a:pt x="588594" y="357906"/>
                </a:lnTo>
                <a:cubicBezTo>
                  <a:pt x="588594" y="352663"/>
                  <a:pt x="584322" y="348398"/>
                  <a:pt x="579160" y="348398"/>
                </a:cubicBezTo>
                <a:close/>
                <a:moveTo>
                  <a:pt x="28479" y="348398"/>
                </a:moveTo>
                <a:cubicBezTo>
                  <a:pt x="23228" y="348398"/>
                  <a:pt x="18956" y="352663"/>
                  <a:pt x="18956" y="357906"/>
                </a:cubicBezTo>
                <a:lnTo>
                  <a:pt x="18956" y="578286"/>
                </a:lnTo>
                <a:cubicBezTo>
                  <a:pt x="18956" y="583440"/>
                  <a:pt x="23228" y="587706"/>
                  <a:pt x="28479" y="587706"/>
                </a:cubicBezTo>
                <a:lnTo>
                  <a:pt x="249196" y="587706"/>
                </a:lnTo>
                <a:cubicBezTo>
                  <a:pt x="254447" y="587706"/>
                  <a:pt x="258719" y="583440"/>
                  <a:pt x="258719" y="578286"/>
                </a:cubicBezTo>
                <a:cubicBezTo>
                  <a:pt x="258719" y="573043"/>
                  <a:pt x="254447" y="568778"/>
                  <a:pt x="249196" y="568778"/>
                </a:cubicBezTo>
                <a:lnTo>
                  <a:pt x="47436" y="568778"/>
                </a:lnTo>
                <a:cubicBezTo>
                  <a:pt x="42185" y="568778"/>
                  <a:pt x="38002" y="564512"/>
                  <a:pt x="38002" y="559269"/>
                </a:cubicBezTo>
                <a:lnTo>
                  <a:pt x="38002" y="357906"/>
                </a:lnTo>
                <a:cubicBezTo>
                  <a:pt x="38002" y="352663"/>
                  <a:pt x="33730" y="348398"/>
                  <a:pt x="28479" y="348398"/>
                </a:cubicBezTo>
                <a:close/>
                <a:moveTo>
                  <a:pt x="579160" y="329470"/>
                </a:moveTo>
                <a:cubicBezTo>
                  <a:pt x="594823" y="329470"/>
                  <a:pt x="607639" y="342177"/>
                  <a:pt x="607639" y="357906"/>
                </a:cubicBezTo>
                <a:lnTo>
                  <a:pt x="607639" y="578286"/>
                </a:lnTo>
                <a:cubicBezTo>
                  <a:pt x="607639" y="593926"/>
                  <a:pt x="594823" y="606722"/>
                  <a:pt x="579160" y="606722"/>
                </a:cubicBezTo>
                <a:lnTo>
                  <a:pt x="358444" y="606722"/>
                </a:lnTo>
                <a:cubicBezTo>
                  <a:pt x="342691" y="606722"/>
                  <a:pt x="329964" y="593926"/>
                  <a:pt x="329964" y="578286"/>
                </a:cubicBezTo>
                <a:cubicBezTo>
                  <a:pt x="329964" y="562557"/>
                  <a:pt x="342691" y="549850"/>
                  <a:pt x="358444" y="549850"/>
                </a:cubicBezTo>
                <a:lnTo>
                  <a:pt x="550680" y="549850"/>
                </a:lnTo>
                <a:lnTo>
                  <a:pt x="550680" y="357906"/>
                </a:lnTo>
                <a:cubicBezTo>
                  <a:pt x="550680" y="342177"/>
                  <a:pt x="563407" y="329470"/>
                  <a:pt x="579160" y="329470"/>
                </a:cubicBezTo>
                <a:close/>
                <a:moveTo>
                  <a:pt x="28479" y="329470"/>
                </a:moveTo>
                <a:cubicBezTo>
                  <a:pt x="44143" y="329470"/>
                  <a:pt x="56959" y="342177"/>
                  <a:pt x="56959" y="357906"/>
                </a:cubicBezTo>
                <a:lnTo>
                  <a:pt x="56959" y="549850"/>
                </a:lnTo>
                <a:lnTo>
                  <a:pt x="249196" y="549850"/>
                </a:lnTo>
                <a:cubicBezTo>
                  <a:pt x="264948" y="549850"/>
                  <a:pt x="277675" y="562557"/>
                  <a:pt x="277675" y="578286"/>
                </a:cubicBezTo>
                <a:cubicBezTo>
                  <a:pt x="277675" y="593926"/>
                  <a:pt x="264948" y="606722"/>
                  <a:pt x="249196" y="606722"/>
                </a:cubicBezTo>
                <a:lnTo>
                  <a:pt x="28479" y="606722"/>
                </a:lnTo>
                <a:cubicBezTo>
                  <a:pt x="12816" y="606722"/>
                  <a:pt x="0" y="593926"/>
                  <a:pt x="0" y="578286"/>
                </a:cubicBezTo>
                <a:lnTo>
                  <a:pt x="0" y="357906"/>
                </a:lnTo>
                <a:cubicBezTo>
                  <a:pt x="0" y="342177"/>
                  <a:pt x="12816" y="329470"/>
                  <a:pt x="28479" y="329470"/>
                </a:cubicBezTo>
                <a:close/>
                <a:moveTo>
                  <a:pt x="303784" y="282560"/>
                </a:moveTo>
                <a:cubicBezTo>
                  <a:pt x="294613" y="282560"/>
                  <a:pt x="287133" y="290025"/>
                  <a:pt x="287133" y="299267"/>
                </a:cubicBezTo>
                <a:lnTo>
                  <a:pt x="287133" y="340410"/>
                </a:lnTo>
                <a:cubicBezTo>
                  <a:pt x="287133" y="349652"/>
                  <a:pt x="294613" y="357117"/>
                  <a:pt x="303784" y="357117"/>
                </a:cubicBezTo>
                <a:cubicBezTo>
                  <a:pt x="313045" y="357117"/>
                  <a:pt x="320524" y="349652"/>
                  <a:pt x="320524" y="340410"/>
                </a:cubicBezTo>
                <a:lnTo>
                  <a:pt x="320524" y="299267"/>
                </a:lnTo>
                <a:cubicBezTo>
                  <a:pt x="320524" y="290025"/>
                  <a:pt x="313045" y="282560"/>
                  <a:pt x="303784" y="282560"/>
                </a:cubicBezTo>
                <a:close/>
                <a:moveTo>
                  <a:pt x="303784" y="263633"/>
                </a:moveTo>
                <a:cubicBezTo>
                  <a:pt x="323463" y="263633"/>
                  <a:pt x="339490" y="279628"/>
                  <a:pt x="339490" y="299267"/>
                </a:cubicBezTo>
                <a:lnTo>
                  <a:pt x="339490" y="340410"/>
                </a:lnTo>
                <a:cubicBezTo>
                  <a:pt x="339490" y="360049"/>
                  <a:pt x="323463" y="376044"/>
                  <a:pt x="303784" y="376044"/>
                </a:cubicBezTo>
                <a:cubicBezTo>
                  <a:pt x="284106" y="376044"/>
                  <a:pt x="268078" y="360049"/>
                  <a:pt x="268078" y="340410"/>
                </a:cubicBezTo>
                <a:lnTo>
                  <a:pt x="268078" y="299267"/>
                </a:lnTo>
                <a:cubicBezTo>
                  <a:pt x="268078" y="279628"/>
                  <a:pt x="284106" y="263633"/>
                  <a:pt x="303784" y="263633"/>
                </a:cubicBezTo>
                <a:close/>
                <a:moveTo>
                  <a:pt x="404613" y="251495"/>
                </a:moveTo>
                <a:cubicBezTo>
                  <a:pt x="427933" y="251495"/>
                  <a:pt x="446802" y="270432"/>
                  <a:pt x="446891" y="293636"/>
                </a:cubicBezTo>
                <a:cubicBezTo>
                  <a:pt x="446891" y="298881"/>
                  <a:pt x="442619" y="303149"/>
                  <a:pt x="437368" y="303149"/>
                </a:cubicBezTo>
                <a:cubicBezTo>
                  <a:pt x="432116" y="303149"/>
                  <a:pt x="427844" y="298881"/>
                  <a:pt x="427844" y="293636"/>
                </a:cubicBezTo>
                <a:cubicBezTo>
                  <a:pt x="427844" y="280834"/>
                  <a:pt x="417430" y="270432"/>
                  <a:pt x="404613" y="270432"/>
                </a:cubicBezTo>
                <a:cubicBezTo>
                  <a:pt x="391796" y="270432"/>
                  <a:pt x="381383" y="280834"/>
                  <a:pt x="381383" y="293636"/>
                </a:cubicBezTo>
                <a:cubicBezTo>
                  <a:pt x="381383" y="298881"/>
                  <a:pt x="377110" y="303149"/>
                  <a:pt x="371859" y="303149"/>
                </a:cubicBezTo>
                <a:cubicBezTo>
                  <a:pt x="366608" y="303149"/>
                  <a:pt x="362424" y="298881"/>
                  <a:pt x="362424" y="293636"/>
                </a:cubicBezTo>
                <a:cubicBezTo>
                  <a:pt x="362424" y="270432"/>
                  <a:pt x="381294" y="251495"/>
                  <a:pt x="404613" y="251495"/>
                </a:cubicBezTo>
                <a:close/>
                <a:moveTo>
                  <a:pt x="203026" y="251495"/>
                </a:moveTo>
                <a:cubicBezTo>
                  <a:pt x="226257" y="251495"/>
                  <a:pt x="245215" y="270432"/>
                  <a:pt x="245215" y="293636"/>
                </a:cubicBezTo>
                <a:cubicBezTo>
                  <a:pt x="245215" y="298881"/>
                  <a:pt x="240943" y="303149"/>
                  <a:pt x="235692" y="303149"/>
                </a:cubicBezTo>
                <a:cubicBezTo>
                  <a:pt x="230440" y="303149"/>
                  <a:pt x="226257" y="298881"/>
                  <a:pt x="226257" y="293636"/>
                </a:cubicBezTo>
                <a:cubicBezTo>
                  <a:pt x="226257" y="280834"/>
                  <a:pt x="215843" y="270432"/>
                  <a:pt x="203026" y="270432"/>
                </a:cubicBezTo>
                <a:cubicBezTo>
                  <a:pt x="190209" y="270432"/>
                  <a:pt x="179795" y="280834"/>
                  <a:pt x="179795" y="293636"/>
                </a:cubicBezTo>
                <a:cubicBezTo>
                  <a:pt x="179795" y="298881"/>
                  <a:pt x="175523" y="303149"/>
                  <a:pt x="170271" y="303149"/>
                </a:cubicBezTo>
                <a:cubicBezTo>
                  <a:pt x="165020" y="303149"/>
                  <a:pt x="160748" y="298881"/>
                  <a:pt x="160748" y="293636"/>
                </a:cubicBezTo>
                <a:cubicBezTo>
                  <a:pt x="160748" y="270432"/>
                  <a:pt x="179706" y="251495"/>
                  <a:pt x="203026" y="251495"/>
                </a:cubicBezTo>
                <a:close/>
                <a:moveTo>
                  <a:pt x="367227" y="183147"/>
                </a:moveTo>
                <a:cubicBezTo>
                  <a:pt x="322464" y="218519"/>
                  <a:pt x="266576" y="237894"/>
                  <a:pt x="209265" y="237894"/>
                </a:cubicBezTo>
                <a:cubicBezTo>
                  <a:pt x="178207" y="237894"/>
                  <a:pt x="148038" y="232472"/>
                  <a:pt x="119383" y="221630"/>
                </a:cubicBezTo>
                <a:cubicBezTo>
                  <a:pt x="107814" y="247403"/>
                  <a:pt x="101940" y="274954"/>
                  <a:pt x="101940" y="303572"/>
                </a:cubicBezTo>
                <a:cubicBezTo>
                  <a:pt x="101940" y="414755"/>
                  <a:pt x="192445" y="505230"/>
                  <a:pt x="303775" y="505230"/>
                </a:cubicBezTo>
                <a:cubicBezTo>
                  <a:pt x="415105" y="505230"/>
                  <a:pt x="505699" y="414755"/>
                  <a:pt x="505699" y="303572"/>
                </a:cubicBezTo>
                <a:cubicBezTo>
                  <a:pt x="505699" y="269533"/>
                  <a:pt x="497067" y="236027"/>
                  <a:pt x="480692" y="206343"/>
                </a:cubicBezTo>
                <a:cubicBezTo>
                  <a:pt x="475263" y="206787"/>
                  <a:pt x="469835" y="207054"/>
                  <a:pt x="464406" y="207054"/>
                </a:cubicBezTo>
                <a:cubicBezTo>
                  <a:pt x="430500" y="207054"/>
                  <a:pt x="397039" y="198789"/>
                  <a:pt x="367227" y="183147"/>
                </a:cubicBezTo>
                <a:close/>
                <a:moveTo>
                  <a:pt x="303775" y="85562"/>
                </a:moveTo>
                <a:cubicBezTo>
                  <a:pt x="224305" y="85562"/>
                  <a:pt x="150975" y="128755"/>
                  <a:pt x="112530" y="198344"/>
                </a:cubicBezTo>
                <a:cubicBezTo>
                  <a:pt x="143055" y="212031"/>
                  <a:pt x="175537" y="218963"/>
                  <a:pt x="209265" y="218963"/>
                </a:cubicBezTo>
                <a:cubicBezTo>
                  <a:pt x="264352" y="218963"/>
                  <a:pt x="317925" y="199589"/>
                  <a:pt x="360196" y="164483"/>
                </a:cubicBezTo>
                <a:cubicBezTo>
                  <a:pt x="363222" y="161994"/>
                  <a:pt x="367494" y="161639"/>
                  <a:pt x="370875" y="163505"/>
                </a:cubicBezTo>
                <a:cubicBezTo>
                  <a:pt x="399264" y="179592"/>
                  <a:pt x="431568" y="188035"/>
                  <a:pt x="464406" y="188035"/>
                </a:cubicBezTo>
                <a:cubicBezTo>
                  <a:pt x="471793" y="188035"/>
                  <a:pt x="479179" y="187590"/>
                  <a:pt x="486566" y="186791"/>
                </a:cubicBezTo>
                <a:cubicBezTo>
                  <a:pt x="486655" y="186791"/>
                  <a:pt x="487010" y="186702"/>
                  <a:pt x="487277" y="186257"/>
                </a:cubicBezTo>
                <a:cubicBezTo>
                  <a:pt x="487544" y="185724"/>
                  <a:pt x="487277" y="185369"/>
                  <a:pt x="487277" y="185280"/>
                </a:cubicBezTo>
                <a:cubicBezTo>
                  <a:pt x="446786" y="122801"/>
                  <a:pt x="378173" y="85562"/>
                  <a:pt x="303775" y="85562"/>
                </a:cubicBezTo>
                <a:close/>
                <a:moveTo>
                  <a:pt x="303775" y="66543"/>
                </a:moveTo>
                <a:cubicBezTo>
                  <a:pt x="384669" y="66543"/>
                  <a:pt x="459156" y="107070"/>
                  <a:pt x="503207" y="174970"/>
                </a:cubicBezTo>
                <a:cubicBezTo>
                  <a:pt x="506945" y="180747"/>
                  <a:pt x="507390" y="188035"/>
                  <a:pt x="504453" y="194256"/>
                </a:cubicBezTo>
                <a:cubicBezTo>
                  <a:pt x="503207" y="196922"/>
                  <a:pt x="501427" y="199233"/>
                  <a:pt x="499291" y="201011"/>
                </a:cubicBezTo>
                <a:cubicBezTo>
                  <a:pt x="515933" y="232472"/>
                  <a:pt x="524654" y="267756"/>
                  <a:pt x="524654" y="303572"/>
                </a:cubicBezTo>
                <a:cubicBezTo>
                  <a:pt x="524654" y="425242"/>
                  <a:pt x="425606" y="524160"/>
                  <a:pt x="303775" y="524160"/>
                </a:cubicBezTo>
                <a:cubicBezTo>
                  <a:pt x="182033" y="524160"/>
                  <a:pt x="82985" y="425242"/>
                  <a:pt x="82985" y="303572"/>
                </a:cubicBezTo>
                <a:cubicBezTo>
                  <a:pt x="82985" y="272288"/>
                  <a:pt x="89303" y="242248"/>
                  <a:pt x="101940" y="213986"/>
                </a:cubicBezTo>
                <a:cubicBezTo>
                  <a:pt x="98469" y="211676"/>
                  <a:pt x="95889" y="208298"/>
                  <a:pt x="94554" y="204299"/>
                </a:cubicBezTo>
                <a:cubicBezTo>
                  <a:pt x="92863" y="199322"/>
                  <a:pt x="93397" y="193812"/>
                  <a:pt x="95889" y="189190"/>
                </a:cubicBezTo>
                <a:cubicBezTo>
                  <a:pt x="137715" y="113558"/>
                  <a:pt x="217364" y="66543"/>
                  <a:pt x="303775" y="66543"/>
                </a:cubicBezTo>
                <a:close/>
                <a:moveTo>
                  <a:pt x="358444" y="18928"/>
                </a:moveTo>
                <a:cubicBezTo>
                  <a:pt x="353193" y="18928"/>
                  <a:pt x="348921" y="23193"/>
                  <a:pt x="348921" y="28436"/>
                </a:cubicBezTo>
                <a:cubicBezTo>
                  <a:pt x="348921" y="33679"/>
                  <a:pt x="353193" y="37944"/>
                  <a:pt x="358444" y="37944"/>
                </a:cubicBezTo>
                <a:lnTo>
                  <a:pt x="560114" y="37944"/>
                </a:lnTo>
                <a:cubicBezTo>
                  <a:pt x="565365" y="37944"/>
                  <a:pt x="569637" y="42121"/>
                  <a:pt x="569637" y="47364"/>
                </a:cubicBezTo>
                <a:lnTo>
                  <a:pt x="569637" y="248816"/>
                </a:lnTo>
                <a:cubicBezTo>
                  <a:pt x="569637" y="254059"/>
                  <a:pt x="573909" y="258324"/>
                  <a:pt x="579160" y="258324"/>
                </a:cubicBezTo>
                <a:cubicBezTo>
                  <a:pt x="584322" y="258324"/>
                  <a:pt x="588594" y="254059"/>
                  <a:pt x="588594" y="248816"/>
                </a:cubicBezTo>
                <a:lnTo>
                  <a:pt x="588594" y="28436"/>
                </a:lnTo>
                <a:cubicBezTo>
                  <a:pt x="588594" y="23193"/>
                  <a:pt x="584322" y="18928"/>
                  <a:pt x="579160" y="18928"/>
                </a:cubicBezTo>
                <a:close/>
                <a:moveTo>
                  <a:pt x="28479" y="18928"/>
                </a:moveTo>
                <a:cubicBezTo>
                  <a:pt x="23228" y="18928"/>
                  <a:pt x="18956" y="23193"/>
                  <a:pt x="18956" y="28436"/>
                </a:cubicBezTo>
                <a:lnTo>
                  <a:pt x="18956" y="248816"/>
                </a:lnTo>
                <a:cubicBezTo>
                  <a:pt x="18956" y="254059"/>
                  <a:pt x="23228" y="258324"/>
                  <a:pt x="28479" y="258324"/>
                </a:cubicBezTo>
                <a:cubicBezTo>
                  <a:pt x="33730" y="258324"/>
                  <a:pt x="38002" y="254059"/>
                  <a:pt x="38002" y="248816"/>
                </a:cubicBezTo>
                <a:lnTo>
                  <a:pt x="38002" y="47364"/>
                </a:lnTo>
                <a:cubicBezTo>
                  <a:pt x="38002" y="42121"/>
                  <a:pt x="42185" y="37944"/>
                  <a:pt x="47436" y="37944"/>
                </a:cubicBezTo>
                <a:lnTo>
                  <a:pt x="249196" y="37944"/>
                </a:lnTo>
                <a:cubicBezTo>
                  <a:pt x="254447" y="37944"/>
                  <a:pt x="258719" y="33679"/>
                  <a:pt x="258719" y="28436"/>
                </a:cubicBezTo>
                <a:cubicBezTo>
                  <a:pt x="258719" y="23193"/>
                  <a:pt x="254447" y="18928"/>
                  <a:pt x="249196" y="18928"/>
                </a:cubicBezTo>
                <a:close/>
                <a:moveTo>
                  <a:pt x="358444" y="0"/>
                </a:moveTo>
                <a:lnTo>
                  <a:pt x="579160" y="0"/>
                </a:lnTo>
                <a:cubicBezTo>
                  <a:pt x="594823" y="0"/>
                  <a:pt x="607639" y="12796"/>
                  <a:pt x="607639" y="28436"/>
                </a:cubicBezTo>
                <a:lnTo>
                  <a:pt x="607639" y="248816"/>
                </a:lnTo>
                <a:cubicBezTo>
                  <a:pt x="607639" y="264544"/>
                  <a:pt x="594823" y="277252"/>
                  <a:pt x="579160" y="277252"/>
                </a:cubicBezTo>
                <a:cubicBezTo>
                  <a:pt x="563407" y="277252"/>
                  <a:pt x="550680" y="264544"/>
                  <a:pt x="550680" y="248816"/>
                </a:cubicBezTo>
                <a:lnTo>
                  <a:pt x="550680" y="56872"/>
                </a:lnTo>
                <a:lnTo>
                  <a:pt x="358444" y="56872"/>
                </a:lnTo>
                <a:cubicBezTo>
                  <a:pt x="342691" y="56872"/>
                  <a:pt x="329964" y="44076"/>
                  <a:pt x="329964" y="28436"/>
                </a:cubicBezTo>
                <a:cubicBezTo>
                  <a:pt x="329964" y="12796"/>
                  <a:pt x="342691" y="0"/>
                  <a:pt x="358444" y="0"/>
                </a:cubicBezTo>
                <a:close/>
                <a:moveTo>
                  <a:pt x="28479" y="0"/>
                </a:moveTo>
                <a:lnTo>
                  <a:pt x="249196" y="0"/>
                </a:lnTo>
                <a:cubicBezTo>
                  <a:pt x="264948" y="0"/>
                  <a:pt x="277675" y="12796"/>
                  <a:pt x="277675" y="28436"/>
                </a:cubicBezTo>
                <a:cubicBezTo>
                  <a:pt x="277675" y="44076"/>
                  <a:pt x="264948" y="56872"/>
                  <a:pt x="249196" y="56872"/>
                </a:cubicBezTo>
                <a:lnTo>
                  <a:pt x="56959" y="56872"/>
                </a:lnTo>
                <a:lnTo>
                  <a:pt x="56959" y="248816"/>
                </a:lnTo>
                <a:cubicBezTo>
                  <a:pt x="56959" y="264544"/>
                  <a:pt x="44143" y="277252"/>
                  <a:pt x="28479" y="277252"/>
                </a:cubicBezTo>
                <a:cubicBezTo>
                  <a:pt x="12816" y="277252"/>
                  <a:pt x="0" y="264544"/>
                  <a:pt x="0" y="248816"/>
                </a:cubicBezTo>
                <a:lnTo>
                  <a:pt x="0" y="28436"/>
                </a:lnTo>
                <a:cubicBezTo>
                  <a:pt x="0" y="12796"/>
                  <a:pt x="12816" y="0"/>
                  <a:pt x="28479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</p:sp>
      <p:sp>
        <p:nvSpPr>
          <p:cNvPr id="79" name="employee_2369"/>
          <p:cNvSpPr>
            <a:spLocks noChangeAspect="1"/>
          </p:cNvSpPr>
          <p:nvPr/>
        </p:nvSpPr>
        <p:spPr bwMode="auto">
          <a:xfrm>
            <a:off x="2769859" y="2007233"/>
            <a:ext cx="469599" cy="609684"/>
          </a:xfrm>
          <a:custGeom>
            <a:avLst/>
            <a:gdLst>
              <a:gd name="connsiteX0" fmla="*/ 183692 w 459358"/>
              <a:gd name="connsiteY0" fmla="*/ 480136 h 596388"/>
              <a:gd name="connsiteX1" fmla="*/ 183692 w 459358"/>
              <a:gd name="connsiteY1" fmla="*/ 514538 h 596388"/>
              <a:gd name="connsiteX2" fmla="*/ 275537 w 459358"/>
              <a:gd name="connsiteY2" fmla="*/ 514538 h 596388"/>
              <a:gd name="connsiteX3" fmla="*/ 275537 w 459358"/>
              <a:gd name="connsiteY3" fmla="*/ 480136 h 596388"/>
              <a:gd name="connsiteX4" fmla="*/ 159295 w 459358"/>
              <a:gd name="connsiteY4" fmla="*/ 288060 h 596388"/>
              <a:gd name="connsiteX5" fmla="*/ 298499 w 459358"/>
              <a:gd name="connsiteY5" fmla="*/ 288060 h 596388"/>
              <a:gd name="connsiteX6" fmla="*/ 338681 w 459358"/>
              <a:gd name="connsiteY6" fmla="*/ 316728 h 596388"/>
              <a:gd name="connsiteX7" fmla="*/ 426222 w 459358"/>
              <a:gd name="connsiteY7" fmla="*/ 366897 h 596388"/>
              <a:gd name="connsiteX8" fmla="*/ 457794 w 459358"/>
              <a:gd name="connsiteY8" fmla="*/ 543206 h 596388"/>
              <a:gd name="connsiteX9" fmla="*/ 443443 w 459358"/>
              <a:gd name="connsiteY9" fmla="*/ 558974 h 596388"/>
              <a:gd name="connsiteX10" fmla="*/ 219569 w 459358"/>
              <a:gd name="connsiteY10" fmla="*/ 596242 h 596388"/>
              <a:gd name="connsiteX11" fmla="*/ 11481 w 459358"/>
              <a:gd name="connsiteY11" fmla="*/ 553240 h 596388"/>
              <a:gd name="connsiteX12" fmla="*/ 0 w 459358"/>
              <a:gd name="connsiteY12" fmla="*/ 524572 h 596388"/>
              <a:gd name="connsiteX13" fmla="*/ 38748 w 459358"/>
              <a:gd name="connsiteY13" fmla="*/ 356863 h 596388"/>
              <a:gd name="connsiteX14" fmla="*/ 73190 w 459358"/>
              <a:gd name="connsiteY14" fmla="*/ 333929 h 596388"/>
              <a:gd name="connsiteX15" fmla="*/ 159295 w 459358"/>
              <a:gd name="connsiteY15" fmla="*/ 288060 h 596388"/>
              <a:gd name="connsiteX16" fmla="*/ 225330 w 459358"/>
              <a:gd name="connsiteY16" fmla="*/ 10030 h 596388"/>
              <a:gd name="connsiteX17" fmla="*/ 218147 w 459358"/>
              <a:gd name="connsiteY17" fmla="*/ 21493 h 596388"/>
              <a:gd name="connsiteX18" fmla="*/ 219584 w 459358"/>
              <a:gd name="connsiteY18" fmla="*/ 21493 h 596388"/>
              <a:gd name="connsiteX19" fmla="*/ 225330 w 459358"/>
              <a:gd name="connsiteY19" fmla="*/ 10030 h 596388"/>
              <a:gd name="connsiteX20" fmla="*/ 236821 w 459358"/>
              <a:gd name="connsiteY20" fmla="*/ 0 h 596388"/>
              <a:gd name="connsiteX21" fmla="*/ 226766 w 459358"/>
              <a:gd name="connsiteY21" fmla="*/ 14328 h 596388"/>
              <a:gd name="connsiteX22" fmla="*/ 239694 w 459358"/>
              <a:gd name="connsiteY22" fmla="*/ 4299 h 596388"/>
              <a:gd name="connsiteX23" fmla="*/ 256932 w 459358"/>
              <a:gd name="connsiteY23" fmla="*/ 30090 h 596388"/>
              <a:gd name="connsiteX24" fmla="*/ 254059 w 459358"/>
              <a:gd name="connsiteY24" fmla="*/ 25791 h 596388"/>
              <a:gd name="connsiteX25" fmla="*/ 259805 w 459358"/>
              <a:gd name="connsiteY25" fmla="*/ 32955 h 596388"/>
              <a:gd name="connsiteX26" fmla="*/ 262678 w 459358"/>
              <a:gd name="connsiteY26" fmla="*/ 32955 h 596388"/>
              <a:gd name="connsiteX27" fmla="*/ 258369 w 459358"/>
              <a:gd name="connsiteY27" fmla="*/ 27224 h 596388"/>
              <a:gd name="connsiteX28" fmla="*/ 264115 w 459358"/>
              <a:gd name="connsiteY28" fmla="*/ 32955 h 596388"/>
              <a:gd name="connsiteX29" fmla="*/ 269861 w 459358"/>
              <a:gd name="connsiteY29" fmla="*/ 34388 h 596388"/>
              <a:gd name="connsiteX30" fmla="*/ 268424 w 459358"/>
              <a:gd name="connsiteY30" fmla="*/ 32955 h 596388"/>
              <a:gd name="connsiteX31" fmla="*/ 272734 w 459358"/>
              <a:gd name="connsiteY31" fmla="*/ 35821 h 596388"/>
              <a:gd name="connsiteX32" fmla="*/ 317265 w 459358"/>
              <a:gd name="connsiteY32" fmla="*/ 63045 h 596388"/>
              <a:gd name="connsiteX33" fmla="*/ 327320 w 459358"/>
              <a:gd name="connsiteY33" fmla="*/ 159045 h 596388"/>
              <a:gd name="connsiteX34" fmla="*/ 330193 w 459358"/>
              <a:gd name="connsiteY34" fmla="*/ 190568 h 596388"/>
              <a:gd name="connsiteX35" fmla="*/ 321574 w 459358"/>
              <a:gd name="connsiteY35" fmla="*/ 206329 h 596388"/>
              <a:gd name="connsiteX36" fmla="*/ 228203 w 459358"/>
              <a:gd name="connsiteY36" fmla="*/ 308061 h 596388"/>
              <a:gd name="connsiteX37" fmla="*/ 139141 w 459358"/>
              <a:gd name="connsiteY37" fmla="*/ 206329 h 596388"/>
              <a:gd name="connsiteX38" fmla="*/ 131958 w 459358"/>
              <a:gd name="connsiteY38" fmla="*/ 190568 h 596388"/>
              <a:gd name="connsiteX39" fmla="*/ 136268 w 459358"/>
              <a:gd name="connsiteY39" fmla="*/ 160478 h 596388"/>
              <a:gd name="connsiteX40" fmla="*/ 133395 w 459358"/>
              <a:gd name="connsiteY40" fmla="*/ 84538 h 596388"/>
              <a:gd name="connsiteX41" fmla="*/ 195163 w 459358"/>
              <a:gd name="connsiteY41" fmla="*/ 21493 h 596388"/>
              <a:gd name="connsiteX42" fmla="*/ 203782 w 459358"/>
              <a:gd name="connsiteY42" fmla="*/ 17194 h 596388"/>
              <a:gd name="connsiteX43" fmla="*/ 209528 w 459358"/>
              <a:gd name="connsiteY43" fmla="*/ 11463 h 596388"/>
              <a:gd name="connsiteX44" fmla="*/ 203782 w 459358"/>
              <a:gd name="connsiteY44" fmla="*/ 21493 h 596388"/>
              <a:gd name="connsiteX45" fmla="*/ 209528 w 459358"/>
              <a:gd name="connsiteY45" fmla="*/ 22925 h 596388"/>
              <a:gd name="connsiteX46" fmla="*/ 215274 w 459358"/>
              <a:gd name="connsiteY46" fmla="*/ 15761 h 596388"/>
              <a:gd name="connsiteX47" fmla="*/ 209528 w 459358"/>
              <a:gd name="connsiteY47" fmla="*/ 24358 h 596388"/>
              <a:gd name="connsiteX48" fmla="*/ 212401 w 459358"/>
              <a:gd name="connsiteY48" fmla="*/ 25791 h 596388"/>
              <a:gd name="connsiteX49" fmla="*/ 226766 w 459358"/>
              <a:gd name="connsiteY49" fmla="*/ 8597 h 596388"/>
              <a:gd name="connsiteX50" fmla="*/ 236821 w 459358"/>
              <a:gd name="connsiteY50" fmla="*/ 0 h 5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59358" h="596388">
                <a:moveTo>
                  <a:pt x="183692" y="480136"/>
                </a:moveTo>
                <a:lnTo>
                  <a:pt x="183692" y="514538"/>
                </a:lnTo>
                <a:lnTo>
                  <a:pt x="275537" y="514538"/>
                </a:lnTo>
                <a:lnTo>
                  <a:pt x="275537" y="480136"/>
                </a:lnTo>
                <a:close/>
                <a:moveTo>
                  <a:pt x="159295" y="288060"/>
                </a:moveTo>
                <a:cubicBezTo>
                  <a:pt x="159295" y="288060"/>
                  <a:pt x="219569" y="442868"/>
                  <a:pt x="298499" y="288060"/>
                </a:cubicBezTo>
                <a:cubicBezTo>
                  <a:pt x="298499" y="288060"/>
                  <a:pt x="298499" y="302394"/>
                  <a:pt x="338681" y="316728"/>
                </a:cubicBezTo>
                <a:cubicBezTo>
                  <a:pt x="338681" y="316728"/>
                  <a:pt x="413306" y="339663"/>
                  <a:pt x="426222" y="366897"/>
                </a:cubicBezTo>
                <a:cubicBezTo>
                  <a:pt x="426222" y="366897"/>
                  <a:pt x="467839" y="460069"/>
                  <a:pt x="457794" y="543206"/>
                </a:cubicBezTo>
                <a:cubicBezTo>
                  <a:pt x="457794" y="543206"/>
                  <a:pt x="457794" y="550373"/>
                  <a:pt x="443443" y="558974"/>
                </a:cubicBezTo>
                <a:cubicBezTo>
                  <a:pt x="443443" y="558974"/>
                  <a:pt x="348727" y="599109"/>
                  <a:pt x="219569" y="596242"/>
                </a:cubicBezTo>
                <a:cubicBezTo>
                  <a:pt x="219569" y="596242"/>
                  <a:pt x="91846" y="589075"/>
                  <a:pt x="11481" y="553240"/>
                </a:cubicBezTo>
                <a:cubicBezTo>
                  <a:pt x="11481" y="553240"/>
                  <a:pt x="0" y="550373"/>
                  <a:pt x="0" y="524572"/>
                </a:cubicBezTo>
                <a:cubicBezTo>
                  <a:pt x="0" y="524572"/>
                  <a:pt x="4306" y="408466"/>
                  <a:pt x="38748" y="356863"/>
                </a:cubicBezTo>
                <a:cubicBezTo>
                  <a:pt x="38748" y="356863"/>
                  <a:pt x="48793" y="342529"/>
                  <a:pt x="73190" y="333929"/>
                </a:cubicBezTo>
                <a:cubicBezTo>
                  <a:pt x="73190" y="333929"/>
                  <a:pt x="153555" y="309561"/>
                  <a:pt x="159295" y="288060"/>
                </a:cubicBezTo>
                <a:close/>
                <a:moveTo>
                  <a:pt x="225330" y="10030"/>
                </a:moveTo>
                <a:cubicBezTo>
                  <a:pt x="222457" y="12896"/>
                  <a:pt x="219584" y="17194"/>
                  <a:pt x="218147" y="21493"/>
                </a:cubicBezTo>
                <a:lnTo>
                  <a:pt x="219584" y="21493"/>
                </a:lnTo>
                <a:cubicBezTo>
                  <a:pt x="221020" y="17194"/>
                  <a:pt x="223893" y="12896"/>
                  <a:pt x="225330" y="10030"/>
                </a:cubicBezTo>
                <a:close/>
                <a:moveTo>
                  <a:pt x="236821" y="0"/>
                </a:moveTo>
                <a:cubicBezTo>
                  <a:pt x="231076" y="4299"/>
                  <a:pt x="228203" y="8597"/>
                  <a:pt x="226766" y="14328"/>
                </a:cubicBezTo>
                <a:cubicBezTo>
                  <a:pt x="231076" y="7164"/>
                  <a:pt x="239694" y="4299"/>
                  <a:pt x="239694" y="4299"/>
                </a:cubicBezTo>
                <a:cubicBezTo>
                  <a:pt x="239694" y="15761"/>
                  <a:pt x="251186" y="25791"/>
                  <a:pt x="256932" y="30090"/>
                </a:cubicBezTo>
                <a:cubicBezTo>
                  <a:pt x="255496" y="27224"/>
                  <a:pt x="254059" y="25791"/>
                  <a:pt x="254059" y="25791"/>
                </a:cubicBezTo>
                <a:cubicBezTo>
                  <a:pt x="256932" y="27224"/>
                  <a:pt x="258369" y="30090"/>
                  <a:pt x="259805" y="32955"/>
                </a:cubicBezTo>
                <a:cubicBezTo>
                  <a:pt x="261242" y="32955"/>
                  <a:pt x="262678" y="32955"/>
                  <a:pt x="262678" y="32955"/>
                </a:cubicBezTo>
                <a:cubicBezTo>
                  <a:pt x="259805" y="30090"/>
                  <a:pt x="258369" y="27224"/>
                  <a:pt x="258369" y="27224"/>
                </a:cubicBezTo>
                <a:cubicBezTo>
                  <a:pt x="261242" y="30090"/>
                  <a:pt x="262678" y="31523"/>
                  <a:pt x="264115" y="32955"/>
                </a:cubicBezTo>
                <a:cubicBezTo>
                  <a:pt x="266988" y="34388"/>
                  <a:pt x="268424" y="34388"/>
                  <a:pt x="269861" y="34388"/>
                </a:cubicBezTo>
                <a:cubicBezTo>
                  <a:pt x="268424" y="32955"/>
                  <a:pt x="268424" y="32955"/>
                  <a:pt x="268424" y="32955"/>
                </a:cubicBezTo>
                <a:cubicBezTo>
                  <a:pt x="269861" y="32955"/>
                  <a:pt x="271297" y="34388"/>
                  <a:pt x="272734" y="35821"/>
                </a:cubicBezTo>
                <a:cubicBezTo>
                  <a:pt x="304336" y="44418"/>
                  <a:pt x="317265" y="63045"/>
                  <a:pt x="317265" y="63045"/>
                </a:cubicBezTo>
                <a:cubicBezTo>
                  <a:pt x="345994" y="94568"/>
                  <a:pt x="331629" y="146150"/>
                  <a:pt x="327320" y="159045"/>
                </a:cubicBezTo>
                <a:cubicBezTo>
                  <a:pt x="340248" y="156180"/>
                  <a:pt x="330193" y="190568"/>
                  <a:pt x="330193" y="190568"/>
                </a:cubicBezTo>
                <a:cubicBezTo>
                  <a:pt x="328756" y="200598"/>
                  <a:pt x="324447" y="204896"/>
                  <a:pt x="321574" y="206329"/>
                </a:cubicBezTo>
                <a:cubicBezTo>
                  <a:pt x="315828" y="253613"/>
                  <a:pt x="272734" y="308061"/>
                  <a:pt x="228203" y="308061"/>
                </a:cubicBezTo>
                <a:cubicBezTo>
                  <a:pt x="187981" y="308061"/>
                  <a:pt x="144886" y="256479"/>
                  <a:pt x="139141" y="206329"/>
                </a:cubicBezTo>
                <a:cubicBezTo>
                  <a:pt x="137704" y="204896"/>
                  <a:pt x="133395" y="200598"/>
                  <a:pt x="131958" y="190568"/>
                </a:cubicBezTo>
                <a:cubicBezTo>
                  <a:pt x="131958" y="190568"/>
                  <a:pt x="120466" y="153314"/>
                  <a:pt x="136268" y="160478"/>
                </a:cubicBezTo>
                <a:cubicBezTo>
                  <a:pt x="124776" y="104597"/>
                  <a:pt x="133395" y="84538"/>
                  <a:pt x="133395" y="84538"/>
                </a:cubicBezTo>
                <a:cubicBezTo>
                  <a:pt x="147759" y="42985"/>
                  <a:pt x="195163" y="21493"/>
                  <a:pt x="195163" y="21493"/>
                </a:cubicBezTo>
                <a:cubicBezTo>
                  <a:pt x="205219" y="10030"/>
                  <a:pt x="205219" y="14328"/>
                  <a:pt x="203782" y="17194"/>
                </a:cubicBezTo>
                <a:cubicBezTo>
                  <a:pt x="206655" y="14328"/>
                  <a:pt x="209528" y="11463"/>
                  <a:pt x="209528" y="11463"/>
                </a:cubicBezTo>
                <a:cubicBezTo>
                  <a:pt x="206655" y="14328"/>
                  <a:pt x="205219" y="17194"/>
                  <a:pt x="203782" y="21493"/>
                </a:cubicBezTo>
                <a:lnTo>
                  <a:pt x="209528" y="22925"/>
                </a:lnTo>
                <a:cubicBezTo>
                  <a:pt x="212401" y="18627"/>
                  <a:pt x="215274" y="15761"/>
                  <a:pt x="215274" y="15761"/>
                </a:cubicBezTo>
                <a:cubicBezTo>
                  <a:pt x="212401" y="18627"/>
                  <a:pt x="210965" y="21493"/>
                  <a:pt x="209528" y="24358"/>
                </a:cubicBezTo>
                <a:lnTo>
                  <a:pt x="212401" y="25791"/>
                </a:lnTo>
                <a:cubicBezTo>
                  <a:pt x="215274" y="15761"/>
                  <a:pt x="223893" y="10030"/>
                  <a:pt x="226766" y="8597"/>
                </a:cubicBezTo>
                <a:cubicBezTo>
                  <a:pt x="231076" y="2866"/>
                  <a:pt x="236821" y="0"/>
                  <a:pt x="236821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sp>
      <p:sp>
        <p:nvSpPr>
          <p:cNvPr id="80" name="three-squares-blocks-scheme_39891"/>
          <p:cNvSpPr>
            <a:spLocks noChangeAspect="1"/>
          </p:cNvSpPr>
          <p:nvPr/>
        </p:nvSpPr>
        <p:spPr bwMode="auto">
          <a:xfrm>
            <a:off x="7446950" y="4217285"/>
            <a:ext cx="609685" cy="504646"/>
          </a:xfrm>
          <a:custGeom>
            <a:avLst/>
            <a:gdLst>
              <a:gd name="T0" fmla="*/ 1362 w 1362"/>
              <a:gd name="T1" fmla="*/ 0 h 1129"/>
              <a:gd name="T2" fmla="*/ 1362 w 1362"/>
              <a:gd name="T3" fmla="*/ 329 h 1129"/>
              <a:gd name="T4" fmla="*/ 1033 w 1362"/>
              <a:gd name="T5" fmla="*/ 329 h 1129"/>
              <a:gd name="T6" fmla="*/ 1033 w 1362"/>
              <a:gd name="T7" fmla="*/ 0 h 1129"/>
              <a:gd name="T8" fmla="*/ 1362 w 1362"/>
              <a:gd name="T9" fmla="*/ 0 h 1129"/>
              <a:gd name="T10" fmla="*/ 0 w 1362"/>
              <a:gd name="T11" fmla="*/ 1129 h 1129"/>
              <a:gd name="T12" fmla="*/ 329 w 1362"/>
              <a:gd name="T13" fmla="*/ 1129 h 1129"/>
              <a:gd name="T14" fmla="*/ 329 w 1362"/>
              <a:gd name="T15" fmla="*/ 800 h 1129"/>
              <a:gd name="T16" fmla="*/ 0 w 1362"/>
              <a:gd name="T17" fmla="*/ 800 h 1129"/>
              <a:gd name="T18" fmla="*/ 0 w 1362"/>
              <a:gd name="T19" fmla="*/ 1129 h 1129"/>
              <a:gd name="T20" fmla="*/ 517 w 1362"/>
              <a:gd name="T21" fmla="*/ 727 h 1129"/>
              <a:gd name="T22" fmla="*/ 846 w 1362"/>
              <a:gd name="T23" fmla="*/ 727 h 1129"/>
              <a:gd name="T24" fmla="*/ 846 w 1362"/>
              <a:gd name="T25" fmla="*/ 398 h 1129"/>
              <a:gd name="T26" fmla="*/ 517 w 1362"/>
              <a:gd name="T27" fmla="*/ 398 h 1129"/>
              <a:gd name="T28" fmla="*/ 517 w 1362"/>
              <a:gd name="T29" fmla="*/ 727 h 1129"/>
              <a:gd name="T30" fmla="*/ 1154 w 1362"/>
              <a:gd name="T31" fmla="*/ 529 h 1129"/>
              <a:gd name="T32" fmla="*/ 904 w 1362"/>
              <a:gd name="T33" fmla="*/ 529 h 1129"/>
              <a:gd name="T34" fmla="*/ 904 w 1362"/>
              <a:gd name="T35" fmla="*/ 595 h 1129"/>
              <a:gd name="T36" fmla="*/ 1198 w 1362"/>
              <a:gd name="T37" fmla="*/ 595 h 1129"/>
              <a:gd name="T38" fmla="*/ 1198 w 1362"/>
              <a:gd name="T39" fmla="*/ 595 h 1129"/>
              <a:gd name="T40" fmla="*/ 1221 w 1362"/>
              <a:gd name="T41" fmla="*/ 595 h 1129"/>
              <a:gd name="T42" fmla="*/ 1221 w 1362"/>
              <a:gd name="T43" fmla="*/ 378 h 1129"/>
              <a:gd name="T44" fmla="*/ 1154 w 1362"/>
              <a:gd name="T45" fmla="*/ 378 h 1129"/>
              <a:gd name="T46" fmla="*/ 1154 w 1362"/>
              <a:gd name="T47" fmla="*/ 529 h 1129"/>
              <a:gd name="T48" fmla="*/ 164 w 1362"/>
              <a:gd name="T49" fmla="*/ 529 h 1129"/>
              <a:gd name="T50" fmla="*/ 131 w 1362"/>
              <a:gd name="T51" fmla="*/ 529 h 1129"/>
              <a:gd name="T52" fmla="*/ 131 w 1362"/>
              <a:gd name="T53" fmla="*/ 752 h 1129"/>
              <a:gd name="T54" fmla="*/ 198 w 1362"/>
              <a:gd name="T55" fmla="*/ 752 h 1129"/>
              <a:gd name="T56" fmla="*/ 198 w 1362"/>
              <a:gd name="T57" fmla="*/ 595 h 1129"/>
              <a:gd name="T58" fmla="*/ 474 w 1362"/>
              <a:gd name="T59" fmla="*/ 595 h 1129"/>
              <a:gd name="T60" fmla="*/ 474 w 1362"/>
              <a:gd name="T61" fmla="*/ 529 h 1129"/>
              <a:gd name="T62" fmla="*/ 164 w 1362"/>
              <a:gd name="T63" fmla="*/ 529 h 1129"/>
              <a:gd name="T64" fmla="*/ 164 w 1362"/>
              <a:gd name="T65" fmla="*/ 529 h 1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62" h="1129">
                <a:moveTo>
                  <a:pt x="1362" y="0"/>
                </a:moveTo>
                <a:lnTo>
                  <a:pt x="1362" y="329"/>
                </a:lnTo>
                <a:lnTo>
                  <a:pt x="1033" y="329"/>
                </a:lnTo>
                <a:lnTo>
                  <a:pt x="1033" y="0"/>
                </a:lnTo>
                <a:lnTo>
                  <a:pt x="1362" y="0"/>
                </a:lnTo>
                <a:close/>
                <a:moveTo>
                  <a:pt x="0" y="1129"/>
                </a:moveTo>
                <a:lnTo>
                  <a:pt x="329" y="1129"/>
                </a:lnTo>
                <a:lnTo>
                  <a:pt x="329" y="800"/>
                </a:lnTo>
                <a:lnTo>
                  <a:pt x="0" y="800"/>
                </a:lnTo>
                <a:lnTo>
                  <a:pt x="0" y="1129"/>
                </a:lnTo>
                <a:close/>
                <a:moveTo>
                  <a:pt x="517" y="727"/>
                </a:moveTo>
                <a:lnTo>
                  <a:pt x="846" y="727"/>
                </a:lnTo>
                <a:lnTo>
                  <a:pt x="846" y="398"/>
                </a:lnTo>
                <a:lnTo>
                  <a:pt x="517" y="398"/>
                </a:lnTo>
                <a:lnTo>
                  <a:pt x="517" y="727"/>
                </a:lnTo>
                <a:close/>
                <a:moveTo>
                  <a:pt x="1154" y="529"/>
                </a:moveTo>
                <a:lnTo>
                  <a:pt x="904" y="529"/>
                </a:lnTo>
                <a:lnTo>
                  <a:pt x="904" y="595"/>
                </a:lnTo>
                <a:lnTo>
                  <a:pt x="1198" y="595"/>
                </a:lnTo>
                <a:lnTo>
                  <a:pt x="1198" y="595"/>
                </a:lnTo>
                <a:lnTo>
                  <a:pt x="1221" y="595"/>
                </a:lnTo>
                <a:lnTo>
                  <a:pt x="1221" y="378"/>
                </a:lnTo>
                <a:lnTo>
                  <a:pt x="1154" y="378"/>
                </a:lnTo>
                <a:lnTo>
                  <a:pt x="1154" y="529"/>
                </a:lnTo>
                <a:close/>
                <a:moveTo>
                  <a:pt x="164" y="529"/>
                </a:moveTo>
                <a:lnTo>
                  <a:pt x="131" y="529"/>
                </a:lnTo>
                <a:lnTo>
                  <a:pt x="131" y="752"/>
                </a:lnTo>
                <a:lnTo>
                  <a:pt x="198" y="752"/>
                </a:lnTo>
                <a:lnTo>
                  <a:pt x="198" y="595"/>
                </a:lnTo>
                <a:lnTo>
                  <a:pt x="474" y="595"/>
                </a:lnTo>
                <a:lnTo>
                  <a:pt x="474" y="529"/>
                </a:lnTo>
                <a:lnTo>
                  <a:pt x="164" y="529"/>
                </a:lnTo>
                <a:lnTo>
                  <a:pt x="164" y="52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96" y="3163040"/>
            <a:ext cx="3466027" cy="441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98" y="3166414"/>
            <a:ext cx="3305636" cy="3715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96" y="5315782"/>
            <a:ext cx="3801005" cy="5620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722" y="5282691"/>
            <a:ext cx="3633350" cy="12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9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6" grpId="0"/>
      <p:bldP spid="10" grpId="0"/>
      <p:bldP spid="14" grpId="0"/>
      <p:bldP spid="18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60" y="3606686"/>
            <a:ext cx="3895725" cy="20288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2475" y="2389110"/>
            <a:ext cx="13857409" cy="6492803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4185101597"/>
              </p:ext>
            </p:extLst>
          </p:nvPr>
        </p:nvGraphicFramePr>
        <p:xfrm>
          <a:off x="7193219" y="772803"/>
          <a:ext cx="4110966" cy="2740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矩形 13"/>
          <p:cNvSpPr/>
          <p:nvPr/>
        </p:nvSpPr>
        <p:spPr>
          <a:xfrm>
            <a:off x="7205585" y="4183829"/>
            <a:ext cx="3978945" cy="1180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Given the cascade structure,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MTCNN 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can achieve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high speed 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in joint face detection and alignment.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The result of comparing between MTCNN and  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the state-of-the-art techniques on GPU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are 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shown in Table II. </a:t>
            </a:r>
          </a:p>
        </p:txBody>
      </p:sp>
      <p:sp>
        <p:nvSpPr>
          <p:cNvPr id="17" name="矩形 16"/>
          <p:cNvSpPr/>
          <p:nvPr/>
        </p:nvSpPr>
        <p:spPr>
          <a:xfrm>
            <a:off x="1093143" y="1772279"/>
            <a:ext cx="3978945" cy="9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MTCNN 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can get better </a:t>
            </a: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performance with 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less runtime (the results in training phase are shown </a:t>
            </a: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in Table 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I. For fair comparison, </a:t>
            </a: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the 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same training </a:t>
            </a: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and validation data was used 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in each group)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38836" y="0"/>
            <a:ext cx="0" cy="6858000"/>
          </a:xfrm>
          <a:prstGeom prst="line">
            <a:avLst/>
          </a:prstGeom>
          <a:ln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/>
        </p:nvGrpSpPr>
        <p:grpSpPr>
          <a:xfrm>
            <a:off x="-15686242" y="-2548786"/>
            <a:ext cx="11344190" cy="9054334"/>
            <a:chOff x="-2284862" y="-420092"/>
            <a:chExt cx="14981576" cy="11957503"/>
          </a:xfr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</p:grpSpPr>
        <p:sp>
          <p:nvSpPr>
            <p:cNvPr id="109" name="Freeform 66"/>
            <p:cNvSpPr>
              <a:spLocks/>
            </p:cNvSpPr>
            <p:nvPr/>
          </p:nvSpPr>
          <p:spPr bwMode="auto">
            <a:xfrm rot="20039755">
              <a:off x="-1406636" y="-215665"/>
              <a:ext cx="14103350" cy="11253788"/>
            </a:xfrm>
            <a:custGeom>
              <a:avLst/>
              <a:gdLst>
                <a:gd name="T0" fmla="*/ 3758 w 3759"/>
                <a:gd name="T1" fmla="*/ 2999 h 2999"/>
                <a:gd name="T2" fmla="*/ 3155 w 3759"/>
                <a:gd name="T3" fmla="*/ 2230 h 2999"/>
                <a:gd name="T4" fmla="*/ 2432 w 3759"/>
                <a:gd name="T5" fmla="*/ 2266 h 2999"/>
                <a:gd name="T6" fmla="*/ 1875 w 3759"/>
                <a:gd name="T7" fmla="*/ 2350 h 2999"/>
                <a:gd name="T8" fmla="*/ 1738 w 3759"/>
                <a:gd name="T9" fmla="*/ 2343 h 2999"/>
                <a:gd name="T10" fmla="*/ 1094 w 3759"/>
                <a:gd name="T11" fmla="*/ 2006 h 2999"/>
                <a:gd name="T12" fmla="*/ 767 w 3759"/>
                <a:gd name="T13" fmla="*/ 1688 h 2999"/>
                <a:gd name="T14" fmla="*/ 679 w 3759"/>
                <a:gd name="T15" fmla="*/ 1598 h 2999"/>
                <a:gd name="T16" fmla="*/ 225 w 3759"/>
                <a:gd name="T17" fmla="*/ 887 h 2999"/>
                <a:gd name="T18" fmla="*/ 62 w 3759"/>
                <a:gd name="T19" fmla="*/ 428 h 2999"/>
                <a:gd name="T20" fmla="*/ 24 w 3759"/>
                <a:gd name="T21" fmla="*/ 0 h 2999"/>
                <a:gd name="T22" fmla="*/ 26 w 3759"/>
                <a:gd name="T23" fmla="*/ 0 h 2999"/>
                <a:gd name="T24" fmla="*/ 227 w 3759"/>
                <a:gd name="T25" fmla="*/ 886 h 2999"/>
                <a:gd name="T26" fmla="*/ 680 w 3759"/>
                <a:gd name="T27" fmla="*/ 1596 h 2999"/>
                <a:gd name="T28" fmla="*/ 768 w 3759"/>
                <a:gd name="T29" fmla="*/ 1687 h 2999"/>
                <a:gd name="T30" fmla="*/ 1095 w 3759"/>
                <a:gd name="T31" fmla="*/ 2005 h 2999"/>
                <a:gd name="T32" fmla="*/ 1738 w 3759"/>
                <a:gd name="T33" fmla="*/ 2341 h 2999"/>
                <a:gd name="T34" fmla="*/ 2431 w 3759"/>
                <a:gd name="T35" fmla="*/ 2264 h 2999"/>
                <a:gd name="T36" fmla="*/ 3155 w 3759"/>
                <a:gd name="T37" fmla="*/ 2228 h 2999"/>
                <a:gd name="T38" fmla="*/ 3475 w 3759"/>
                <a:gd name="T39" fmla="*/ 2463 h 2999"/>
                <a:gd name="T40" fmla="*/ 3759 w 3759"/>
                <a:gd name="T41" fmla="*/ 2998 h 2999"/>
                <a:gd name="T42" fmla="*/ 3758 w 3759"/>
                <a:gd name="T43" fmla="*/ 2999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9" h="2999">
                  <a:moveTo>
                    <a:pt x="3758" y="2999"/>
                  </a:moveTo>
                  <a:cubicBezTo>
                    <a:pt x="3596" y="2562"/>
                    <a:pt x="3404" y="2317"/>
                    <a:pt x="3155" y="2230"/>
                  </a:cubicBezTo>
                  <a:cubicBezTo>
                    <a:pt x="2932" y="2151"/>
                    <a:pt x="2689" y="2207"/>
                    <a:pt x="2432" y="2266"/>
                  </a:cubicBezTo>
                  <a:cubicBezTo>
                    <a:pt x="2251" y="2308"/>
                    <a:pt x="2066" y="2350"/>
                    <a:pt x="1875" y="2350"/>
                  </a:cubicBezTo>
                  <a:cubicBezTo>
                    <a:pt x="1830" y="2350"/>
                    <a:pt x="1784" y="2348"/>
                    <a:pt x="1738" y="2343"/>
                  </a:cubicBezTo>
                  <a:cubicBezTo>
                    <a:pt x="1473" y="2311"/>
                    <a:pt x="1263" y="2155"/>
                    <a:pt x="1094" y="2006"/>
                  </a:cubicBezTo>
                  <a:cubicBezTo>
                    <a:pt x="979" y="1906"/>
                    <a:pt x="871" y="1795"/>
                    <a:pt x="767" y="1688"/>
                  </a:cubicBezTo>
                  <a:cubicBezTo>
                    <a:pt x="738" y="1658"/>
                    <a:pt x="708" y="1628"/>
                    <a:pt x="679" y="1598"/>
                  </a:cubicBezTo>
                  <a:cubicBezTo>
                    <a:pt x="532" y="1449"/>
                    <a:pt x="353" y="1170"/>
                    <a:pt x="225" y="887"/>
                  </a:cubicBezTo>
                  <a:cubicBezTo>
                    <a:pt x="152" y="727"/>
                    <a:pt x="97" y="572"/>
                    <a:pt x="62" y="428"/>
                  </a:cubicBezTo>
                  <a:cubicBezTo>
                    <a:pt x="23" y="266"/>
                    <a:pt x="10" y="122"/>
                    <a:pt x="2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229"/>
                    <a:pt x="71" y="544"/>
                    <a:pt x="227" y="886"/>
                  </a:cubicBezTo>
                  <a:cubicBezTo>
                    <a:pt x="355" y="1169"/>
                    <a:pt x="533" y="1447"/>
                    <a:pt x="680" y="1596"/>
                  </a:cubicBezTo>
                  <a:cubicBezTo>
                    <a:pt x="710" y="1626"/>
                    <a:pt x="739" y="1657"/>
                    <a:pt x="768" y="1687"/>
                  </a:cubicBezTo>
                  <a:cubicBezTo>
                    <a:pt x="873" y="1794"/>
                    <a:pt x="981" y="1905"/>
                    <a:pt x="1095" y="2005"/>
                  </a:cubicBezTo>
                  <a:cubicBezTo>
                    <a:pt x="1264" y="2153"/>
                    <a:pt x="1473" y="2309"/>
                    <a:pt x="1738" y="2341"/>
                  </a:cubicBezTo>
                  <a:cubicBezTo>
                    <a:pt x="1977" y="2369"/>
                    <a:pt x="2208" y="2316"/>
                    <a:pt x="2431" y="2264"/>
                  </a:cubicBezTo>
                  <a:cubicBezTo>
                    <a:pt x="2689" y="2205"/>
                    <a:pt x="2932" y="2149"/>
                    <a:pt x="3155" y="2228"/>
                  </a:cubicBezTo>
                  <a:cubicBezTo>
                    <a:pt x="3275" y="2270"/>
                    <a:pt x="3379" y="2347"/>
                    <a:pt x="3475" y="2463"/>
                  </a:cubicBezTo>
                  <a:cubicBezTo>
                    <a:pt x="3581" y="2592"/>
                    <a:pt x="3674" y="2767"/>
                    <a:pt x="3759" y="2998"/>
                  </a:cubicBezTo>
                  <a:lnTo>
                    <a:pt x="3758" y="29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67"/>
            <p:cNvSpPr>
              <a:spLocks/>
            </p:cNvSpPr>
            <p:nvPr/>
          </p:nvSpPr>
          <p:spPr bwMode="auto">
            <a:xfrm rot="20039755">
              <a:off x="-1448446" y="-285626"/>
              <a:ext cx="14074775" cy="11250613"/>
            </a:xfrm>
            <a:custGeom>
              <a:avLst/>
              <a:gdLst>
                <a:gd name="T0" fmla="*/ 3750 w 3751"/>
                <a:gd name="T1" fmla="*/ 2998 h 2998"/>
                <a:gd name="T2" fmla="*/ 3153 w 3751"/>
                <a:gd name="T3" fmla="*/ 2229 h 2998"/>
                <a:gd name="T4" fmla="*/ 2426 w 3751"/>
                <a:gd name="T5" fmla="*/ 2279 h 2998"/>
                <a:gd name="T6" fmla="*/ 1722 w 3751"/>
                <a:gd name="T7" fmla="*/ 2369 h 2998"/>
                <a:gd name="T8" fmla="*/ 1377 w 3751"/>
                <a:gd name="T9" fmla="*/ 2257 h 2998"/>
                <a:gd name="T10" fmla="*/ 1075 w 3751"/>
                <a:gd name="T11" fmla="*/ 2037 h 2998"/>
                <a:gd name="T12" fmla="*/ 727 w 3751"/>
                <a:gd name="T13" fmla="*/ 1688 h 2998"/>
                <a:gd name="T14" fmla="*/ 663 w 3751"/>
                <a:gd name="T15" fmla="*/ 1620 h 2998"/>
                <a:gd name="T16" fmla="*/ 218 w 3751"/>
                <a:gd name="T17" fmla="*/ 893 h 2998"/>
                <a:gd name="T18" fmla="*/ 60 w 3751"/>
                <a:gd name="T19" fmla="*/ 428 h 2998"/>
                <a:gd name="T20" fmla="*/ 28 w 3751"/>
                <a:gd name="T21" fmla="*/ 0 h 2998"/>
                <a:gd name="T22" fmla="*/ 30 w 3751"/>
                <a:gd name="T23" fmla="*/ 0 h 2998"/>
                <a:gd name="T24" fmla="*/ 220 w 3751"/>
                <a:gd name="T25" fmla="*/ 893 h 2998"/>
                <a:gd name="T26" fmla="*/ 665 w 3751"/>
                <a:gd name="T27" fmla="*/ 1619 h 2998"/>
                <a:gd name="T28" fmla="*/ 728 w 3751"/>
                <a:gd name="T29" fmla="*/ 1686 h 2998"/>
                <a:gd name="T30" fmla="*/ 1076 w 3751"/>
                <a:gd name="T31" fmla="*/ 2035 h 2998"/>
                <a:gd name="T32" fmla="*/ 1722 w 3751"/>
                <a:gd name="T33" fmla="*/ 2367 h 2998"/>
                <a:gd name="T34" fmla="*/ 2426 w 3751"/>
                <a:gd name="T35" fmla="*/ 2277 h 2998"/>
                <a:gd name="T36" fmla="*/ 3153 w 3751"/>
                <a:gd name="T37" fmla="*/ 2227 h 2998"/>
                <a:gd name="T38" fmla="*/ 3471 w 3751"/>
                <a:gd name="T39" fmla="*/ 2460 h 2998"/>
                <a:gd name="T40" fmla="*/ 3751 w 3751"/>
                <a:gd name="T41" fmla="*/ 2998 h 2998"/>
                <a:gd name="T42" fmla="*/ 3750 w 3751"/>
                <a:gd name="T43" fmla="*/ 2998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1" h="2998">
                  <a:moveTo>
                    <a:pt x="3750" y="2998"/>
                  </a:moveTo>
                  <a:cubicBezTo>
                    <a:pt x="3592" y="2558"/>
                    <a:pt x="3402" y="2314"/>
                    <a:pt x="3153" y="2229"/>
                  </a:cubicBezTo>
                  <a:cubicBezTo>
                    <a:pt x="2930" y="2153"/>
                    <a:pt x="2685" y="2214"/>
                    <a:pt x="2426" y="2279"/>
                  </a:cubicBezTo>
                  <a:cubicBezTo>
                    <a:pt x="2199" y="2336"/>
                    <a:pt x="1965" y="2394"/>
                    <a:pt x="1722" y="2369"/>
                  </a:cubicBezTo>
                  <a:cubicBezTo>
                    <a:pt x="1604" y="2357"/>
                    <a:pt x="1491" y="2320"/>
                    <a:pt x="1377" y="2257"/>
                  </a:cubicBezTo>
                  <a:cubicBezTo>
                    <a:pt x="1282" y="2205"/>
                    <a:pt x="1186" y="2135"/>
                    <a:pt x="1075" y="2037"/>
                  </a:cubicBezTo>
                  <a:cubicBezTo>
                    <a:pt x="952" y="1928"/>
                    <a:pt x="838" y="1806"/>
                    <a:pt x="727" y="1688"/>
                  </a:cubicBezTo>
                  <a:cubicBezTo>
                    <a:pt x="706" y="1665"/>
                    <a:pt x="685" y="1642"/>
                    <a:pt x="663" y="1620"/>
                  </a:cubicBezTo>
                  <a:cubicBezTo>
                    <a:pt x="519" y="1466"/>
                    <a:pt x="344" y="1181"/>
                    <a:pt x="218" y="893"/>
                  </a:cubicBezTo>
                  <a:cubicBezTo>
                    <a:pt x="147" y="730"/>
                    <a:pt x="94" y="574"/>
                    <a:pt x="60" y="428"/>
                  </a:cubicBezTo>
                  <a:cubicBezTo>
                    <a:pt x="23" y="265"/>
                    <a:pt x="12" y="120"/>
                    <a:pt x="2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227"/>
                    <a:pt x="67" y="544"/>
                    <a:pt x="220" y="893"/>
                  </a:cubicBezTo>
                  <a:cubicBezTo>
                    <a:pt x="345" y="1180"/>
                    <a:pt x="520" y="1465"/>
                    <a:pt x="665" y="1619"/>
                  </a:cubicBezTo>
                  <a:cubicBezTo>
                    <a:pt x="686" y="1641"/>
                    <a:pt x="707" y="1664"/>
                    <a:pt x="728" y="1686"/>
                  </a:cubicBezTo>
                  <a:cubicBezTo>
                    <a:pt x="839" y="1804"/>
                    <a:pt x="953" y="1926"/>
                    <a:pt x="1076" y="2035"/>
                  </a:cubicBezTo>
                  <a:cubicBezTo>
                    <a:pt x="1244" y="2184"/>
                    <a:pt x="1451" y="2339"/>
                    <a:pt x="1722" y="2367"/>
                  </a:cubicBezTo>
                  <a:cubicBezTo>
                    <a:pt x="1964" y="2392"/>
                    <a:pt x="2199" y="2334"/>
                    <a:pt x="2426" y="2277"/>
                  </a:cubicBezTo>
                  <a:cubicBezTo>
                    <a:pt x="2685" y="2213"/>
                    <a:pt x="2930" y="2151"/>
                    <a:pt x="3153" y="2227"/>
                  </a:cubicBezTo>
                  <a:cubicBezTo>
                    <a:pt x="3273" y="2268"/>
                    <a:pt x="3377" y="2344"/>
                    <a:pt x="3471" y="2460"/>
                  </a:cubicBezTo>
                  <a:cubicBezTo>
                    <a:pt x="3576" y="2589"/>
                    <a:pt x="3668" y="2765"/>
                    <a:pt x="3751" y="2998"/>
                  </a:cubicBezTo>
                  <a:lnTo>
                    <a:pt x="3750" y="29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68"/>
            <p:cNvSpPr>
              <a:spLocks/>
            </p:cNvSpPr>
            <p:nvPr/>
          </p:nvSpPr>
          <p:spPr bwMode="auto">
            <a:xfrm rot="20039755">
              <a:off x="-1489781" y="-341896"/>
              <a:ext cx="14047788" cy="11250613"/>
            </a:xfrm>
            <a:custGeom>
              <a:avLst/>
              <a:gdLst>
                <a:gd name="T0" fmla="*/ 3742 w 3744"/>
                <a:gd name="T1" fmla="*/ 2998 h 2998"/>
                <a:gd name="T2" fmla="*/ 3151 w 3744"/>
                <a:gd name="T3" fmla="*/ 2228 h 2998"/>
                <a:gd name="T4" fmla="*/ 2420 w 3744"/>
                <a:gd name="T5" fmla="*/ 2292 h 2998"/>
                <a:gd name="T6" fmla="*/ 1705 w 3744"/>
                <a:gd name="T7" fmla="*/ 2395 h 2998"/>
                <a:gd name="T8" fmla="*/ 1358 w 3744"/>
                <a:gd name="T9" fmla="*/ 2287 h 2998"/>
                <a:gd name="T10" fmla="*/ 1056 w 3744"/>
                <a:gd name="T11" fmla="*/ 2067 h 2998"/>
                <a:gd name="T12" fmla="*/ 689 w 3744"/>
                <a:gd name="T13" fmla="*/ 1687 h 2998"/>
                <a:gd name="T14" fmla="*/ 648 w 3744"/>
                <a:gd name="T15" fmla="*/ 1642 h 2998"/>
                <a:gd name="T16" fmla="*/ 211 w 3744"/>
                <a:gd name="T17" fmla="*/ 899 h 2998"/>
                <a:gd name="T18" fmla="*/ 59 w 3744"/>
                <a:gd name="T19" fmla="*/ 428 h 2998"/>
                <a:gd name="T20" fmla="*/ 32 w 3744"/>
                <a:gd name="T21" fmla="*/ 0 h 2998"/>
                <a:gd name="T22" fmla="*/ 34 w 3744"/>
                <a:gd name="T23" fmla="*/ 0 h 2998"/>
                <a:gd name="T24" fmla="*/ 213 w 3744"/>
                <a:gd name="T25" fmla="*/ 899 h 2998"/>
                <a:gd name="T26" fmla="*/ 650 w 3744"/>
                <a:gd name="T27" fmla="*/ 1641 h 2998"/>
                <a:gd name="T28" fmla="*/ 690 w 3744"/>
                <a:gd name="T29" fmla="*/ 1686 h 2998"/>
                <a:gd name="T30" fmla="*/ 1057 w 3744"/>
                <a:gd name="T31" fmla="*/ 2065 h 2998"/>
                <a:gd name="T32" fmla="*/ 1705 w 3744"/>
                <a:gd name="T33" fmla="*/ 2393 h 2998"/>
                <a:gd name="T34" fmla="*/ 2420 w 3744"/>
                <a:gd name="T35" fmla="*/ 2290 h 2998"/>
                <a:gd name="T36" fmla="*/ 3152 w 3744"/>
                <a:gd name="T37" fmla="*/ 2226 h 2998"/>
                <a:gd name="T38" fmla="*/ 3468 w 3744"/>
                <a:gd name="T39" fmla="*/ 2457 h 2998"/>
                <a:gd name="T40" fmla="*/ 3744 w 3744"/>
                <a:gd name="T41" fmla="*/ 2997 h 2998"/>
                <a:gd name="T42" fmla="*/ 3742 w 3744"/>
                <a:gd name="T43" fmla="*/ 2998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44" h="2998">
                  <a:moveTo>
                    <a:pt x="3742" y="2998"/>
                  </a:moveTo>
                  <a:cubicBezTo>
                    <a:pt x="3588" y="2554"/>
                    <a:pt x="3400" y="2310"/>
                    <a:pt x="3151" y="2228"/>
                  </a:cubicBezTo>
                  <a:cubicBezTo>
                    <a:pt x="2928" y="2155"/>
                    <a:pt x="2682" y="2222"/>
                    <a:pt x="2420" y="2292"/>
                  </a:cubicBezTo>
                  <a:cubicBezTo>
                    <a:pt x="2190" y="2353"/>
                    <a:pt x="1952" y="2417"/>
                    <a:pt x="1705" y="2395"/>
                  </a:cubicBezTo>
                  <a:cubicBezTo>
                    <a:pt x="1586" y="2385"/>
                    <a:pt x="1473" y="2349"/>
                    <a:pt x="1358" y="2287"/>
                  </a:cubicBezTo>
                  <a:cubicBezTo>
                    <a:pt x="1261" y="2235"/>
                    <a:pt x="1165" y="2165"/>
                    <a:pt x="1056" y="2067"/>
                  </a:cubicBezTo>
                  <a:cubicBezTo>
                    <a:pt x="925" y="1950"/>
                    <a:pt x="805" y="1816"/>
                    <a:pt x="689" y="1687"/>
                  </a:cubicBezTo>
                  <a:cubicBezTo>
                    <a:pt x="675" y="1672"/>
                    <a:pt x="662" y="1657"/>
                    <a:pt x="648" y="1642"/>
                  </a:cubicBezTo>
                  <a:cubicBezTo>
                    <a:pt x="506" y="1484"/>
                    <a:pt x="334" y="1192"/>
                    <a:pt x="211" y="899"/>
                  </a:cubicBezTo>
                  <a:cubicBezTo>
                    <a:pt x="142" y="733"/>
                    <a:pt x="90" y="575"/>
                    <a:pt x="59" y="428"/>
                  </a:cubicBezTo>
                  <a:cubicBezTo>
                    <a:pt x="23" y="263"/>
                    <a:pt x="14" y="119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224"/>
                    <a:pt x="64" y="543"/>
                    <a:pt x="213" y="899"/>
                  </a:cubicBezTo>
                  <a:cubicBezTo>
                    <a:pt x="336" y="1192"/>
                    <a:pt x="507" y="1483"/>
                    <a:pt x="650" y="1641"/>
                  </a:cubicBezTo>
                  <a:cubicBezTo>
                    <a:pt x="663" y="1656"/>
                    <a:pt x="677" y="1671"/>
                    <a:pt x="690" y="1686"/>
                  </a:cubicBezTo>
                  <a:cubicBezTo>
                    <a:pt x="806" y="1815"/>
                    <a:pt x="926" y="1948"/>
                    <a:pt x="1057" y="2065"/>
                  </a:cubicBezTo>
                  <a:cubicBezTo>
                    <a:pt x="1213" y="2205"/>
                    <a:pt x="1428" y="2369"/>
                    <a:pt x="1705" y="2393"/>
                  </a:cubicBezTo>
                  <a:cubicBezTo>
                    <a:pt x="1952" y="2415"/>
                    <a:pt x="2190" y="2351"/>
                    <a:pt x="2420" y="2290"/>
                  </a:cubicBezTo>
                  <a:cubicBezTo>
                    <a:pt x="2681" y="2220"/>
                    <a:pt x="2928" y="2153"/>
                    <a:pt x="3152" y="2226"/>
                  </a:cubicBezTo>
                  <a:cubicBezTo>
                    <a:pt x="3271" y="2265"/>
                    <a:pt x="3375" y="2341"/>
                    <a:pt x="3468" y="2457"/>
                  </a:cubicBezTo>
                  <a:cubicBezTo>
                    <a:pt x="3572" y="2586"/>
                    <a:pt x="3662" y="2763"/>
                    <a:pt x="3744" y="2997"/>
                  </a:cubicBezTo>
                  <a:lnTo>
                    <a:pt x="3742" y="29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69"/>
            <p:cNvSpPr>
              <a:spLocks/>
            </p:cNvSpPr>
            <p:nvPr/>
          </p:nvSpPr>
          <p:spPr bwMode="auto">
            <a:xfrm rot="20039755">
              <a:off x="-1700937" y="-345642"/>
              <a:ext cx="14195425" cy="11249026"/>
            </a:xfrm>
            <a:custGeom>
              <a:avLst/>
              <a:gdLst>
                <a:gd name="T0" fmla="*/ 3781 w 3783"/>
                <a:gd name="T1" fmla="*/ 2998 h 2998"/>
                <a:gd name="T2" fmla="*/ 3196 w 3783"/>
                <a:gd name="T3" fmla="*/ 2228 h 2998"/>
                <a:gd name="T4" fmla="*/ 2462 w 3783"/>
                <a:gd name="T5" fmla="*/ 2304 h 2998"/>
                <a:gd name="T6" fmla="*/ 1820 w 3783"/>
                <a:gd name="T7" fmla="*/ 2425 h 2998"/>
                <a:gd name="T8" fmla="*/ 1735 w 3783"/>
                <a:gd name="T9" fmla="*/ 2422 h 2998"/>
                <a:gd name="T10" fmla="*/ 1083 w 3783"/>
                <a:gd name="T11" fmla="*/ 2097 h 2998"/>
                <a:gd name="T12" fmla="*/ 698 w 3783"/>
                <a:gd name="T13" fmla="*/ 1686 h 2998"/>
                <a:gd name="T14" fmla="*/ 680 w 3783"/>
                <a:gd name="T15" fmla="*/ 1664 h 2998"/>
                <a:gd name="T16" fmla="*/ 251 w 3783"/>
                <a:gd name="T17" fmla="*/ 906 h 2998"/>
                <a:gd name="T18" fmla="*/ 104 w 3783"/>
                <a:gd name="T19" fmla="*/ 428 h 2998"/>
                <a:gd name="T20" fmla="*/ 83 w 3783"/>
                <a:gd name="T21" fmla="*/ 0 h 2998"/>
                <a:gd name="T22" fmla="*/ 85 w 3783"/>
                <a:gd name="T23" fmla="*/ 0 h 2998"/>
                <a:gd name="T24" fmla="*/ 681 w 3783"/>
                <a:gd name="T25" fmla="*/ 1663 h 2998"/>
                <a:gd name="T26" fmla="*/ 700 w 3783"/>
                <a:gd name="T27" fmla="*/ 1685 h 2998"/>
                <a:gd name="T28" fmla="*/ 1085 w 3783"/>
                <a:gd name="T29" fmla="*/ 2095 h 2998"/>
                <a:gd name="T30" fmla="*/ 1735 w 3783"/>
                <a:gd name="T31" fmla="*/ 2420 h 2998"/>
                <a:gd name="T32" fmla="*/ 2461 w 3783"/>
                <a:gd name="T33" fmla="*/ 2302 h 2998"/>
                <a:gd name="T34" fmla="*/ 3197 w 3783"/>
                <a:gd name="T35" fmla="*/ 2226 h 2998"/>
                <a:gd name="T36" fmla="*/ 3512 w 3783"/>
                <a:gd name="T37" fmla="*/ 2454 h 2998"/>
                <a:gd name="T38" fmla="*/ 3783 w 3783"/>
                <a:gd name="T39" fmla="*/ 2997 h 2998"/>
                <a:gd name="T40" fmla="*/ 3781 w 3783"/>
                <a:gd name="T41" fmla="*/ 2998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3" h="2998">
                  <a:moveTo>
                    <a:pt x="3781" y="2998"/>
                  </a:moveTo>
                  <a:cubicBezTo>
                    <a:pt x="3631" y="2551"/>
                    <a:pt x="3445" y="2306"/>
                    <a:pt x="3196" y="2228"/>
                  </a:cubicBezTo>
                  <a:cubicBezTo>
                    <a:pt x="2973" y="2158"/>
                    <a:pt x="2725" y="2229"/>
                    <a:pt x="2462" y="2304"/>
                  </a:cubicBezTo>
                  <a:cubicBezTo>
                    <a:pt x="2254" y="2364"/>
                    <a:pt x="2041" y="2425"/>
                    <a:pt x="1820" y="2425"/>
                  </a:cubicBezTo>
                  <a:cubicBezTo>
                    <a:pt x="1792" y="2425"/>
                    <a:pt x="1764" y="2424"/>
                    <a:pt x="1735" y="2422"/>
                  </a:cubicBezTo>
                  <a:cubicBezTo>
                    <a:pt x="1514" y="2405"/>
                    <a:pt x="1313" y="2305"/>
                    <a:pt x="1083" y="2097"/>
                  </a:cubicBezTo>
                  <a:cubicBezTo>
                    <a:pt x="945" y="1972"/>
                    <a:pt x="825" y="1833"/>
                    <a:pt x="698" y="1686"/>
                  </a:cubicBezTo>
                  <a:cubicBezTo>
                    <a:pt x="680" y="1664"/>
                    <a:pt x="680" y="1664"/>
                    <a:pt x="680" y="1664"/>
                  </a:cubicBezTo>
                  <a:cubicBezTo>
                    <a:pt x="539" y="1502"/>
                    <a:pt x="371" y="1204"/>
                    <a:pt x="251" y="906"/>
                  </a:cubicBezTo>
                  <a:cubicBezTo>
                    <a:pt x="183" y="737"/>
                    <a:pt x="133" y="576"/>
                    <a:pt x="104" y="428"/>
                  </a:cubicBezTo>
                  <a:cubicBezTo>
                    <a:pt x="70" y="262"/>
                    <a:pt x="63" y="118"/>
                    <a:pt x="8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505"/>
                    <a:pt x="423" y="1364"/>
                    <a:pt x="681" y="1663"/>
                  </a:cubicBezTo>
                  <a:cubicBezTo>
                    <a:pt x="700" y="1685"/>
                    <a:pt x="700" y="1685"/>
                    <a:pt x="700" y="1685"/>
                  </a:cubicBezTo>
                  <a:cubicBezTo>
                    <a:pt x="827" y="1832"/>
                    <a:pt x="947" y="1970"/>
                    <a:pt x="1085" y="2095"/>
                  </a:cubicBezTo>
                  <a:cubicBezTo>
                    <a:pt x="1314" y="2303"/>
                    <a:pt x="1515" y="2403"/>
                    <a:pt x="1735" y="2420"/>
                  </a:cubicBezTo>
                  <a:cubicBezTo>
                    <a:pt x="1986" y="2439"/>
                    <a:pt x="2227" y="2369"/>
                    <a:pt x="2461" y="2302"/>
                  </a:cubicBezTo>
                  <a:cubicBezTo>
                    <a:pt x="2725" y="2227"/>
                    <a:pt x="2973" y="2156"/>
                    <a:pt x="3197" y="2226"/>
                  </a:cubicBezTo>
                  <a:cubicBezTo>
                    <a:pt x="3316" y="2263"/>
                    <a:pt x="3419" y="2338"/>
                    <a:pt x="3512" y="2454"/>
                  </a:cubicBezTo>
                  <a:cubicBezTo>
                    <a:pt x="3615" y="2583"/>
                    <a:pt x="3703" y="2761"/>
                    <a:pt x="3783" y="2997"/>
                  </a:cubicBezTo>
                  <a:lnTo>
                    <a:pt x="3781" y="29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70"/>
            <p:cNvSpPr>
              <a:spLocks/>
            </p:cNvSpPr>
            <p:nvPr/>
          </p:nvSpPr>
          <p:spPr bwMode="auto">
            <a:xfrm rot="20039755">
              <a:off x="-1574660" y="-413259"/>
              <a:ext cx="13981113" cy="11249026"/>
            </a:xfrm>
            <a:custGeom>
              <a:avLst/>
              <a:gdLst>
                <a:gd name="T0" fmla="*/ 3724 w 3726"/>
                <a:gd name="T1" fmla="*/ 2998 h 2998"/>
                <a:gd name="T2" fmla="*/ 3146 w 3726"/>
                <a:gd name="T3" fmla="*/ 2228 h 2998"/>
                <a:gd name="T4" fmla="*/ 2408 w 3726"/>
                <a:gd name="T5" fmla="*/ 2317 h 2998"/>
                <a:gd name="T6" fmla="*/ 1670 w 3726"/>
                <a:gd name="T7" fmla="*/ 2449 h 2998"/>
                <a:gd name="T8" fmla="*/ 1318 w 3726"/>
                <a:gd name="T9" fmla="*/ 2348 h 2998"/>
                <a:gd name="T10" fmla="*/ 1016 w 3726"/>
                <a:gd name="T11" fmla="*/ 2128 h 2998"/>
                <a:gd name="T12" fmla="*/ 616 w 3726"/>
                <a:gd name="T13" fmla="*/ 1687 h 2998"/>
                <a:gd name="T14" fmla="*/ 196 w 3726"/>
                <a:gd name="T15" fmla="*/ 913 h 2998"/>
                <a:gd name="T16" fmla="*/ 53 w 3726"/>
                <a:gd name="T17" fmla="*/ 429 h 2998"/>
                <a:gd name="T18" fmla="*/ 39 w 3726"/>
                <a:gd name="T19" fmla="*/ 0 h 2998"/>
                <a:gd name="T20" fmla="*/ 41 w 3726"/>
                <a:gd name="T21" fmla="*/ 1 h 2998"/>
                <a:gd name="T22" fmla="*/ 198 w 3726"/>
                <a:gd name="T23" fmla="*/ 912 h 2998"/>
                <a:gd name="T24" fmla="*/ 617 w 3726"/>
                <a:gd name="T25" fmla="*/ 1686 h 2998"/>
                <a:gd name="T26" fmla="*/ 1017 w 3726"/>
                <a:gd name="T27" fmla="*/ 2126 h 2998"/>
                <a:gd name="T28" fmla="*/ 1670 w 3726"/>
                <a:gd name="T29" fmla="*/ 2447 h 2998"/>
                <a:gd name="T30" fmla="*/ 2407 w 3726"/>
                <a:gd name="T31" fmla="*/ 2315 h 2998"/>
                <a:gd name="T32" fmla="*/ 3146 w 3726"/>
                <a:gd name="T33" fmla="*/ 2226 h 2998"/>
                <a:gd name="T34" fmla="*/ 3460 w 3726"/>
                <a:gd name="T35" fmla="*/ 2452 h 2998"/>
                <a:gd name="T36" fmla="*/ 3726 w 3726"/>
                <a:gd name="T37" fmla="*/ 2998 h 2998"/>
                <a:gd name="T38" fmla="*/ 3724 w 3726"/>
                <a:gd name="T39" fmla="*/ 2998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26" h="2998">
                  <a:moveTo>
                    <a:pt x="3724" y="2998"/>
                  </a:moveTo>
                  <a:cubicBezTo>
                    <a:pt x="3578" y="2548"/>
                    <a:pt x="3394" y="2303"/>
                    <a:pt x="3146" y="2228"/>
                  </a:cubicBezTo>
                  <a:cubicBezTo>
                    <a:pt x="2923" y="2160"/>
                    <a:pt x="2673" y="2236"/>
                    <a:pt x="2408" y="2317"/>
                  </a:cubicBezTo>
                  <a:cubicBezTo>
                    <a:pt x="2170" y="2390"/>
                    <a:pt x="1924" y="2464"/>
                    <a:pt x="1670" y="2449"/>
                  </a:cubicBezTo>
                  <a:cubicBezTo>
                    <a:pt x="1548" y="2441"/>
                    <a:pt x="1433" y="2408"/>
                    <a:pt x="1318" y="2348"/>
                  </a:cubicBezTo>
                  <a:cubicBezTo>
                    <a:pt x="1221" y="2297"/>
                    <a:pt x="1122" y="2225"/>
                    <a:pt x="1016" y="2128"/>
                  </a:cubicBezTo>
                  <a:cubicBezTo>
                    <a:pt x="871" y="1995"/>
                    <a:pt x="741" y="1838"/>
                    <a:pt x="616" y="1687"/>
                  </a:cubicBezTo>
                  <a:cubicBezTo>
                    <a:pt x="478" y="1520"/>
                    <a:pt x="313" y="1216"/>
                    <a:pt x="196" y="913"/>
                  </a:cubicBezTo>
                  <a:cubicBezTo>
                    <a:pt x="129" y="740"/>
                    <a:pt x="81" y="578"/>
                    <a:pt x="53" y="429"/>
                  </a:cubicBezTo>
                  <a:cubicBezTo>
                    <a:pt x="22" y="261"/>
                    <a:pt x="17" y="117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0" y="219"/>
                    <a:pt x="55" y="543"/>
                    <a:pt x="198" y="912"/>
                  </a:cubicBezTo>
                  <a:cubicBezTo>
                    <a:pt x="314" y="1215"/>
                    <a:pt x="479" y="1519"/>
                    <a:pt x="617" y="1686"/>
                  </a:cubicBezTo>
                  <a:cubicBezTo>
                    <a:pt x="743" y="1837"/>
                    <a:pt x="872" y="1993"/>
                    <a:pt x="1017" y="2126"/>
                  </a:cubicBezTo>
                  <a:cubicBezTo>
                    <a:pt x="1244" y="2334"/>
                    <a:pt x="1446" y="2433"/>
                    <a:pt x="1670" y="2447"/>
                  </a:cubicBezTo>
                  <a:cubicBezTo>
                    <a:pt x="1924" y="2463"/>
                    <a:pt x="2170" y="2388"/>
                    <a:pt x="2407" y="2315"/>
                  </a:cubicBezTo>
                  <a:cubicBezTo>
                    <a:pt x="2672" y="2235"/>
                    <a:pt x="2923" y="2158"/>
                    <a:pt x="3146" y="2226"/>
                  </a:cubicBezTo>
                  <a:cubicBezTo>
                    <a:pt x="3266" y="2262"/>
                    <a:pt x="3368" y="2336"/>
                    <a:pt x="3460" y="2452"/>
                  </a:cubicBezTo>
                  <a:cubicBezTo>
                    <a:pt x="3562" y="2581"/>
                    <a:pt x="3649" y="2759"/>
                    <a:pt x="3726" y="2998"/>
                  </a:cubicBezTo>
                  <a:lnTo>
                    <a:pt x="3724" y="29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71"/>
            <p:cNvSpPr>
              <a:spLocks/>
            </p:cNvSpPr>
            <p:nvPr/>
          </p:nvSpPr>
          <p:spPr bwMode="auto">
            <a:xfrm rot="20039755">
              <a:off x="-1621180" y="-420092"/>
              <a:ext cx="13949363" cy="11245851"/>
            </a:xfrm>
            <a:custGeom>
              <a:avLst/>
              <a:gdLst>
                <a:gd name="T0" fmla="*/ 3717 w 3718"/>
                <a:gd name="T1" fmla="*/ 2997 h 2997"/>
                <a:gd name="T2" fmla="*/ 3241 w 3718"/>
                <a:gd name="T3" fmla="*/ 2265 h 2997"/>
                <a:gd name="T4" fmla="*/ 2402 w 3718"/>
                <a:gd name="T5" fmla="*/ 2329 h 2997"/>
                <a:gd name="T6" fmla="*/ 1654 w 3718"/>
                <a:gd name="T7" fmla="*/ 2475 h 2997"/>
                <a:gd name="T8" fmla="*/ 1299 w 3718"/>
                <a:gd name="T9" fmla="*/ 2377 h 2997"/>
                <a:gd name="T10" fmla="*/ 997 w 3718"/>
                <a:gd name="T11" fmla="*/ 2157 h 2997"/>
                <a:gd name="T12" fmla="*/ 601 w 3718"/>
                <a:gd name="T13" fmla="*/ 1708 h 2997"/>
                <a:gd name="T14" fmla="*/ 189 w 3718"/>
                <a:gd name="T15" fmla="*/ 918 h 2997"/>
                <a:gd name="T16" fmla="*/ 52 w 3718"/>
                <a:gd name="T17" fmla="*/ 429 h 2997"/>
                <a:gd name="T18" fmla="*/ 43 w 3718"/>
                <a:gd name="T19" fmla="*/ 0 h 2997"/>
                <a:gd name="T20" fmla="*/ 45 w 3718"/>
                <a:gd name="T21" fmla="*/ 0 h 2997"/>
                <a:gd name="T22" fmla="*/ 191 w 3718"/>
                <a:gd name="T23" fmla="*/ 918 h 2997"/>
                <a:gd name="T24" fmla="*/ 602 w 3718"/>
                <a:gd name="T25" fmla="*/ 1707 h 2997"/>
                <a:gd name="T26" fmla="*/ 998 w 3718"/>
                <a:gd name="T27" fmla="*/ 2156 h 2997"/>
                <a:gd name="T28" fmla="*/ 1654 w 3718"/>
                <a:gd name="T29" fmla="*/ 2473 h 2997"/>
                <a:gd name="T30" fmla="*/ 1707 w 3718"/>
                <a:gd name="T31" fmla="*/ 2474 h 2997"/>
                <a:gd name="T32" fmla="*/ 2401 w 3718"/>
                <a:gd name="T33" fmla="*/ 2327 h 2997"/>
                <a:gd name="T34" fmla="*/ 3242 w 3718"/>
                <a:gd name="T35" fmla="*/ 2263 h 2997"/>
                <a:gd name="T36" fmla="*/ 3499 w 3718"/>
                <a:gd name="T37" fmla="*/ 2507 h 2997"/>
                <a:gd name="T38" fmla="*/ 3718 w 3718"/>
                <a:gd name="T39" fmla="*/ 2997 h 2997"/>
                <a:gd name="T40" fmla="*/ 3717 w 3718"/>
                <a:gd name="T41" fmla="*/ 2997 h 2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18" h="2997">
                  <a:moveTo>
                    <a:pt x="3717" y="2997"/>
                  </a:moveTo>
                  <a:cubicBezTo>
                    <a:pt x="3594" y="2607"/>
                    <a:pt x="3438" y="2367"/>
                    <a:pt x="3241" y="2265"/>
                  </a:cubicBezTo>
                  <a:cubicBezTo>
                    <a:pt x="2995" y="2138"/>
                    <a:pt x="2707" y="2231"/>
                    <a:pt x="2402" y="2329"/>
                  </a:cubicBezTo>
                  <a:cubicBezTo>
                    <a:pt x="2161" y="2407"/>
                    <a:pt x="1912" y="2487"/>
                    <a:pt x="1654" y="2475"/>
                  </a:cubicBezTo>
                  <a:cubicBezTo>
                    <a:pt x="1530" y="2469"/>
                    <a:pt x="1414" y="2437"/>
                    <a:pt x="1299" y="2377"/>
                  </a:cubicBezTo>
                  <a:cubicBezTo>
                    <a:pt x="1200" y="2326"/>
                    <a:pt x="1102" y="2254"/>
                    <a:pt x="997" y="2157"/>
                  </a:cubicBezTo>
                  <a:cubicBezTo>
                    <a:pt x="857" y="2027"/>
                    <a:pt x="734" y="1877"/>
                    <a:pt x="601" y="1708"/>
                  </a:cubicBezTo>
                  <a:cubicBezTo>
                    <a:pt x="464" y="1537"/>
                    <a:pt x="303" y="1226"/>
                    <a:pt x="189" y="918"/>
                  </a:cubicBezTo>
                  <a:cubicBezTo>
                    <a:pt x="124" y="743"/>
                    <a:pt x="78" y="578"/>
                    <a:pt x="52" y="429"/>
                  </a:cubicBezTo>
                  <a:cubicBezTo>
                    <a:pt x="22" y="259"/>
                    <a:pt x="19" y="115"/>
                    <a:pt x="4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216"/>
                    <a:pt x="52" y="542"/>
                    <a:pt x="191" y="918"/>
                  </a:cubicBezTo>
                  <a:cubicBezTo>
                    <a:pt x="304" y="1226"/>
                    <a:pt x="466" y="1536"/>
                    <a:pt x="602" y="1707"/>
                  </a:cubicBezTo>
                  <a:cubicBezTo>
                    <a:pt x="736" y="1876"/>
                    <a:pt x="858" y="2026"/>
                    <a:pt x="998" y="2156"/>
                  </a:cubicBezTo>
                  <a:cubicBezTo>
                    <a:pt x="1223" y="2364"/>
                    <a:pt x="1425" y="2462"/>
                    <a:pt x="1654" y="2473"/>
                  </a:cubicBezTo>
                  <a:cubicBezTo>
                    <a:pt x="1671" y="2474"/>
                    <a:pt x="1689" y="2474"/>
                    <a:pt x="1707" y="2474"/>
                  </a:cubicBezTo>
                  <a:cubicBezTo>
                    <a:pt x="1946" y="2474"/>
                    <a:pt x="2177" y="2399"/>
                    <a:pt x="2401" y="2327"/>
                  </a:cubicBezTo>
                  <a:cubicBezTo>
                    <a:pt x="2707" y="2229"/>
                    <a:pt x="2995" y="2136"/>
                    <a:pt x="3242" y="2263"/>
                  </a:cubicBezTo>
                  <a:cubicBezTo>
                    <a:pt x="3338" y="2313"/>
                    <a:pt x="3422" y="2393"/>
                    <a:pt x="3499" y="2507"/>
                  </a:cubicBezTo>
                  <a:cubicBezTo>
                    <a:pt x="3582" y="2630"/>
                    <a:pt x="3654" y="2791"/>
                    <a:pt x="3718" y="2997"/>
                  </a:cubicBezTo>
                  <a:lnTo>
                    <a:pt x="3717" y="29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72"/>
            <p:cNvSpPr>
              <a:spLocks/>
            </p:cNvSpPr>
            <p:nvPr/>
          </p:nvSpPr>
          <p:spPr bwMode="auto">
            <a:xfrm rot="20039755">
              <a:off x="-1671204" y="-415126"/>
              <a:ext cx="13920788" cy="11247438"/>
            </a:xfrm>
            <a:custGeom>
              <a:avLst/>
              <a:gdLst>
                <a:gd name="T0" fmla="*/ 3708 w 3710"/>
                <a:gd name="T1" fmla="*/ 2997 h 2997"/>
                <a:gd name="T2" fmla="*/ 3239 w 3710"/>
                <a:gd name="T3" fmla="*/ 2264 h 2997"/>
                <a:gd name="T4" fmla="*/ 2396 w 3710"/>
                <a:gd name="T5" fmla="*/ 2341 h 2997"/>
                <a:gd name="T6" fmla="*/ 1675 w 3710"/>
                <a:gd name="T7" fmla="*/ 2502 h 2997"/>
                <a:gd name="T8" fmla="*/ 1636 w 3710"/>
                <a:gd name="T9" fmla="*/ 2501 h 2997"/>
                <a:gd name="T10" fmla="*/ 1279 w 3710"/>
                <a:gd name="T11" fmla="*/ 2407 h 2997"/>
                <a:gd name="T12" fmla="*/ 977 w 3710"/>
                <a:gd name="T13" fmla="*/ 2188 h 2997"/>
                <a:gd name="T14" fmla="*/ 584 w 3710"/>
                <a:gd name="T15" fmla="*/ 1731 h 2997"/>
                <a:gd name="T16" fmla="*/ 380 w 3710"/>
                <a:gd name="T17" fmla="*/ 1391 h 2997"/>
                <a:gd name="T18" fmla="*/ 181 w 3710"/>
                <a:gd name="T19" fmla="*/ 925 h 2997"/>
                <a:gd name="T20" fmla="*/ 49 w 3710"/>
                <a:gd name="T21" fmla="*/ 429 h 2997"/>
                <a:gd name="T22" fmla="*/ 46 w 3710"/>
                <a:gd name="T23" fmla="*/ 0 h 2997"/>
                <a:gd name="T24" fmla="*/ 48 w 3710"/>
                <a:gd name="T25" fmla="*/ 1 h 2997"/>
                <a:gd name="T26" fmla="*/ 183 w 3710"/>
                <a:gd name="T27" fmla="*/ 924 h 2997"/>
                <a:gd name="T28" fmla="*/ 586 w 3710"/>
                <a:gd name="T29" fmla="*/ 1730 h 2997"/>
                <a:gd name="T30" fmla="*/ 978 w 3710"/>
                <a:gd name="T31" fmla="*/ 2186 h 2997"/>
                <a:gd name="T32" fmla="*/ 1636 w 3710"/>
                <a:gd name="T33" fmla="*/ 2500 h 2997"/>
                <a:gd name="T34" fmla="*/ 1675 w 3710"/>
                <a:gd name="T35" fmla="*/ 2500 h 2997"/>
                <a:gd name="T36" fmla="*/ 2395 w 3710"/>
                <a:gd name="T37" fmla="*/ 2340 h 2997"/>
                <a:gd name="T38" fmla="*/ 2842 w 3710"/>
                <a:gd name="T39" fmla="*/ 2214 h 2997"/>
                <a:gd name="T40" fmla="*/ 3240 w 3710"/>
                <a:gd name="T41" fmla="*/ 2262 h 2997"/>
                <a:gd name="T42" fmla="*/ 3495 w 3710"/>
                <a:gd name="T43" fmla="*/ 2505 h 2997"/>
                <a:gd name="T44" fmla="*/ 3710 w 3710"/>
                <a:gd name="T45" fmla="*/ 2997 h 2997"/>
                <a:gd name="T46" fmla="*/ 3708 w 3710"/>
                <a:gd name="T47" fmla="*/ 2997 h 2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10" h="2997">
                  <a:moveTo>
                    <a:pt x="3708" y="2997"/>
                  </a:moveTo>
                  <a:cubicBezTo>
                    <a:pt x="3589" y="2605"/>
                    <a:pt x="3436" y="2365"/>
                    <a:pt x="3239" y="2264"/>
                  </a:cubicBezTo>
                  <a:cubicBezTo>
                    <a:pt x="2994" y="2138"/>
                    <a:pt x="2703" y="2237"/>
                    <a:pt x="2396" y="2341"/>
                  </a:cubicBezTo>
                  <a:cubicBezTo>
                    <a:pt x="2163" y="2421"/>
                    <a:pt x="1923" y="2502"/>
                    <a:pt x="1675" y="2502"/>
                  </a:cubicBezTo>
                  <a:cubicBezTo>
                    <a:pt x="1662" y="2502"/>
                    <a:pt x="1649" y="2502"/>
                    <a:pt x="1636" y="2501"/>
                  </a:cubicBezTo>
                  <a:cubicBezTo>
                    <a:pt x="1512" y="2497"/>
                    <a:pt x="1395" y="2466"/>
                    <a:pt x="1279" y="2407"/>
                  </a:cubicBezTo>
                  <a:cubicBezTo>
                    <a:pt x="1180" y="2357"/>
                    <a:pt x="1081" y="2285"/>
                    <a:pt x="977" y="2188"/>
                  </a:cubicBezTo>
                  <a:cubicBezTo>
                    <a:pt x="832" y="2052"/>
                    <a:pt x="709" y="1895"/>
                    <a:pt x="584" y="1731"/>
                  </a:cubicBezTo>
                  <a:cubicBezTo>
                    <a:pt x="522" y="1649"/>
                    <a:pt x="450" y="1528"/>
                    <a:pt x="380" y="1391"/>
                  </a:cubicBezTo>
                  <a:cubicBezTo>
                    <a:pt x="306" y="1244"/>
                    <a:pt x="237" y="1083"/>
                    <a:pt x="181" y="925"/>
                  </a:cubicBezTo>
                  <a:cubicBezTo>
                    <a:pt x="118" y="747"/>
                    <a:pt x="73" y="580"/>
                    <a:pt x="49" y="429"/>
                  </a:cubicBezTo>
                  <a:cubicBezTo>
                    <a:pt x="21" y="258"/>
                    <a:pt x="20" y="114"/>
                    <a:pt x="46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0" y="214"/>
                    <a:pt x="47" y="542"/>
                    <a:pt x="183" y="924"/>
                  </a:cubicBezTo>
                  <a:cubicBezTo>
                    <a:pt x="292" y="1232"/>
                    <a:pt x="454" y="1556"/>
                    <a:pt x="586" y="1730"/>
                  </a:cubicBezTo>
                  <a:cubicBezTo>
                    <a:pt x="710" y="1893"/>
                    <a:pt x="834" y="2051"/>
                    <a:pt x="978" y="2186"/>
                  </a:cubicBezTo>
                  <a:cubicBezTo>
                    <a:pt x="1198" y="2392"/>
                    <a:pt x="1407" y="2492"/>
                    <a:pt x="1636" y="2500"/>
                  </a:cubicBezTo>
                  <a:cubicBezTo>
                    <a:pt x="1649" y="2500"/>
                    <a:pt x="1662" y="2500"/>
                    <a:pt x="1675" y="2500"/>
                  </a:cubicBezTo>
                  <a:cubicBezTo>
                    <a:pt x="1923" y="2500"/>
                    <a:pt x="2163" y="2419"/>
                    <a:pt x="2395" y="2340"/>
                  </a:cubicBezTo>
                  <a:cubicBezTo>
                    <a:pt x="2552" y="2286"/>
                    <a:pt x="2700" y="2236"/>
                    <a:pt x="2842" y="2214"/>
                  </a:cubicBezTo>
                  <a:cubicBezTo>
                    <a:pt x="3001" y="2189"/>
                    <a:pt x="3128" y="2205"/>
                    <a:pt x="3240" y="2262"/>
                  </a:cubicBezTo>
                  <a:cubicBezTo>
                    <a:pt x="3336" y="2312"/>
                    <a:pt x="3420" y="2391"/>
                    <a:pt x="3495" y="2505"/>
                  </a:cubicBezTo>
                  <a:cubicBezTo>
                    <a:pt x="3577" y="2629"/>
                    <a:pt x="3647" y="2790"/>
                    <a:pt x="3710" y="2997"/>
                  </a:cubicBezTo>
                  <a:lnTo>
                    <a:pt x="3708" y="29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73"/>
            <p:cNvSpPr>
              <a:spLocks/>
            </p:cNvSpPr>
            <p:nvPr/>
          </p:nvSpPr>
          <p:spPr bwMode="auto">
            <a:xfrm rot="20039755">
              <a:off x="-1724127" y="-385186"/>
              <a:ext cx="13889038" cy="11245851"/>
            </a:xfrm>
            <a:custGeom>
              <a:avLst/>
              <a:gdLst>
                <a:gd name="T0" fmla="*/ 3700 w 3702"/>
                <a:gd name="T1" fmla="*/ 2997 h 2997"/>
                <a:gd name="T2" fmla="*/ 3239 w 3702"/>
                <a:gd name="T3" fmla="*/ 2263 h 2997"/>
                <a:gd name="T4" fmla="*/ 2391 w 3702"/>
                <a:gd name="T5" fmla="*/ 2353 h 2997"/>
                <a:gd name="T6" fmla="*/ 1644 w 3702"/>
                <a:gd name="T7" fmla="*/ 2528 h 2997"/>
                <a:gd name="T8" fmla="*/ 1620 w 3702"/>
                <a:gd name="T9" fmla="*/ 2528 h 2997"/>
                <a:gd name="T10" fmla="*/ 958 w 3702"/>
                <a:gd name="T11" fmla="*/ 2218 h 2997"/>
                <a:gd name="T12" fmla="*/ 570 w 3702"/>
                <a:gd name="T13" fmla="*/ 1753 h 2997"/>
                <a:gd name="T14" fmla="*/ 174 w 3702"/>
                <a:gd name="T15" fmla="*/ 931 h 2997"/>
                <a:gd name="T16" fmla="*/ 48 w 3702"/>
                <a:gd name="T17" fmla="*/ 429 h 2997"/>
                <a:gd name="T18" fmla="*/ 51 w 3702"/>
                <a:gd name="T19" fmla="*/ 0 h 2997"/>
                <a:gd name="T20" fmla="*/ 53 w 3702"/>
                <a:gd name="T21" fmla="*/ 0 h 2997"/>
                <a:gd name="T22" fmla="*/ 176 w 3702"/>
                <a:gd name="T23" fmla="*/ 930 h 2997"/>
                <a:gd name="T24" fmla="*/ 571 w 3702"/>
                <a:gd name="T25" fmla="*/ 1752 h 2997"/>
                <a:gd name="T26" fmla="*/ 959 w 3702"/>
                <a:gd name="T27" fmla="*/ 2216 h 2997"/>
                <a:gd name="T28" fmla="*/ 1620 w 3702"/>
                <a:gd name="T29" fmla="*/ 2526 h 2997"/>
                <a:gd name="T30" fmla="*/ 2390 w 3702"/>
                <a:gd name="T31" fmla="*/ 2352 h 2997"/>
                <a:gd name="T32" fmla="*/ 2841 w 3702"/>
                <a:gd name="T33" fmla="*/ 2217 h 2997"/>
                <a:gd name="T34" fmla="*/ 3240 w 3702"/>
                <a:gd name="T35" fmla="*/ 2261 h 2997"/>
                <a:gd name="T36" fmla="*/ 3492 w 3702"/>
                <a:gd name="T37" fmla="*/ 2503 h 2997"/>
                <a:gd name="T38" fmla="*/ 3702 w 3702"/>
                <a:gd name="T39" fmla="*/ 2996 h 2997"/>
                <a:gd name="T40" fmla="*/ 3700 w 3702"/>
                <a:gd name="T41" fmla="*/ 2997 h 2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02" h="2997">
                  <a:moveTo>
                    <a:pt x="3700" y="2997"/>
                  </a:moveTo>
                  <a:cubicBezTo>
                    <a:pt x="3585" y="2602"/>
                    <a:pt x="3434" y="2362"/>
                    <a:pt x="3239" y="2263"/>
                  </a:cubicBezTo>
                  <a:cubicBezTo>
                    <a:pt x="2994" y="2138"/>
                    <a:pt x="2701" y="2242"/>
                    <a:pt x="2391" y="2353"/>
                  </a:cubicBezTo>
                  <a:cubicBezTo>
                    <a:pt x="2150" y="2439"/>
                    <a:pt x="1901" y="2528"/>
                    <a:pt x="1644" y="2528"/>
                  </a:cubicBezTo>
                  <a:cubicBezTo>
                    <a:pt x="1636" y="2528"/>
                    <a:pt x="1628" y="2528"/>
                    <a:pt x="1620" y="2528"/>
                  </a:cubicBezTo>
                  <a:cubicBezTo>
                    <a:pt x="1387" y="2523"/>
                    <a:pt x="1176" y="2424"/>
                    <a:pt x="958" y="2218"/>
                  </a:cubicBezTo>
                  <a:cubicBezTo>
                    <a:pt x="810" y="2077"/>
                    <a:pt x="685" y="1911"/>
                    <a:pt x="570" y="1753"/>
                  </a:cubicBezTo>
                  <a:cubicBezTo>
                    <a:pt x="439" y="1574"/>
                    <a:pt x="281" y="1244"/>
                    <a:pt x="174" y="931"/>
                  </a:cubicBezTo>
                  <a:cubicBezTo>
                    <a:pt x="113" y="750"/>
                    <a:pt x="70" y="581"/>
                    <a:pt x="48" y="429"/>
                  </a:cubicBezTo>
                  <a:cubicBezTo>
                    <a:pt x="22" y="257"/>
                    <a:pt x="23" y="113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211"/>
                    <a:pt x="44" y="541"/>
                    <a:pt x="176" y="930"/>
                  </a:cubicBezTo>
                  <a:cubicBezTo>
                    <a:pt x="282" y="1243"/>
                    <a:pt x="441" y="1573"/>
                    <a:pt x="571" y="1752"/>
                  </a:cubicBezTo>
                  <a:cubicBezTo>
                    <a:pt x="686" y="1910"/>
                    <a:pt x="811" y="2076"/>
                    <a:pt x="959" y="2216"/>
                  </a:cubicBezTo>
                  <a:cubicBezTo>
                    <a:pt x="1177" y="2422"/>
                    <a:pt x="1387" y="2521"/>
                    <a:pt x="1620" y="2526"/>
                  </a:cubicBezTo>
                  <a:cubicBezTo>
                    <a:pt x="1885" y="2532"/>
                    <a:pt x="2142" y="2440"/>
                    <a:pt x="2390" y="2352"/>
                  </a:cubicBezTo>
                  <a:cubicBezTo>
                    <a:pt x="2548" y="2295"/>
                    <a:pt x="2698" y="2241"/>
                    <a:pt x="2841" y="2217"/>
                  </a:cubicBezTo>
                  <a:cubicBezTo>
                    <a:pt x="3001" y="2190"/>
                    <a:pt x="3128" y="2204"/>
                    <a:pt x="3240" y="2261"/>
                  </a:cubicBezTo>
                  <a:cubicBezTo>
                    <a:pt x="3335" y="2310"/>
                    <a:pt x="3418" y="2389"/>
                    <a:pt x="3492" y="2503"/>
                  </a:cubicBezTo>
                  <a:cubicBezTo>
                    <a:pt x="3573" y="2627"/>
                    <a:pt x="3641" y="2788"/>
                    <a:pt x="3702" y="2996"/>
                  </a:cubicBezTo>
                  <a:lnTo>
                    <a:pt x="3700" y="29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74"/>
            <p:cNvSpPr>
              <a:spLocks/>
            </p:cNvSpPr>
            <p:nvPr/>
          </p:nvSpPr>
          <p:spPr bwMode="auto">
            <a:xfrm rot="20039755">
              <a:off x="-1792039" y="-340304"/>
              <a:ext cx="13855700" cy="11247438"/>
            </a:xfrm>
            <a:custGeom>
              <a:avLst/>
              <a:gdLst>
                <a:gd name="T0" fmla="*/ 3691 w 3693"/>
                <a:gd name="T1" fmla="*/ 2997 h 2997"/>
                <a:gd name="T2" fmla="*/ 3232 w 3693"/>
                <a:gd name="T3" fmla="*/ 2255 h 2997"/>
                <a:gd name="T4" fmla="*/ 2364 w 3693"/>
                <a:gd name="T5" fmla="*/ 2362 h 2997"/>
                <a:gd name="T6" fmla="*/ 1602 w 3693"/>
                <a:gd name="T7" fmla="*/ 2555 h 2997"/>
                <a:gd name="T8" fmla="*/ 1240 w 3693"/>
                <a:gd name="T9" fmla="*/ 2471 h 2997"/>
                <a:gd name="T10" fmla="*/ 938 w 3693"/>
                <a:gd name="T11" fmla="*/ 2248 h 2997"/>
                <a:gd name="T12" fmla="*/ 553 w 3693"/>
                <a:gd name="T13" fmla="*/ 1776 h 2997"/>
                <a:gd name="T14" fmla="*/ 166 w 3693"/>
                <a:gd name="T15" fmla="*/ 938 h 2997"/>
                <a:gd name="T16" fmla="*/ 45 w 3693"/>
                <a:gd name="T17" fmla="*/ 430 h 2997"/>
                <a:gd name="T18" fmla="*/ 54 w 3693"/>
                <a:gd name="T19" fmla="*/ 0 h 2997"/>
                <a:gd name="T20" fmla="*/ 56 w 3693"/>
                <a:gd name="T21" fmla="*/ 1 h 2997"/>
                <a:gd name="T22" fmla="*/ 168 w 3693"/>
                <a:gd name="T23" fmla="*/ 937 h 2997"/>
                <a:gd name="T24" fmla="*/ 555 w 3693"/>
                <a:gd name="T25" fmla="*/ 1775 h 2997"/>
                <a:gd name="T26" fmla="*/ 939 w 3693"/>
                <a:gd name="T27" fmla="*/ 2247 h 2997"/>
                <a:gd name="T28" fmla="*/ 1586 w 3693"/>
                <a:gd name="T29" fmla="*/ 2553 h 2997"/>
                <a:gd name="T30" fmla="*/ 1602 w 3693"/>
                <a:gd name="T31" fmla="*/ 2553 h 2997"/>
                <a:gd name="T32" fmla="*/ 2364 w 3693"/>
                <a:gd name="T33" fmla="*/ 2360 h 2997"/>
                <a:gd name="T34" fmla="*/ 2826 w 3693"/>
                <a:gd name="T35" fmla="*/ 2214 h 2997"/>
                <a:gd name="T36" fmla="*/ 3233 w 3693"/>
                <a:gd name="T37" fmla="*/ 2253 h 2997"/>
                <a:gd name="T38" fmla="*/ 3486 w 3693"/>
                <a:gd name="T39" fmla="*/ 2497 h 2997"/>
                <a:gd name="T40" fmla="*/ 3693 w 3693"/>
                <a:gd name="T41" fmla="*/ 2997 h 2997"/>
                <a:gd name="T42" fmla="*/ 3691 w 3693"/>
                <a:gd name="T43" fmla="*/ 2997 h 2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93" h="2997">
                  <a:moveTo>
                    <a:pt x="3691" y="2997"/>
                  </a:moveTo>
                  <a:cubicBezTo>
                    <a:pt x="3579" y="2597"/>
                    <a:pt x="3429" y="2354"/>
                    <a:pt x="3232" y="2255"/>
                  </a:cubicBezTo>
                  <a:cubicBezTo>
                    <a:pt x="2984" y="2129"/>
                    <a:pt x="2683" y="2242"/>
                    <a:pt x="2364" y="2362"/>
                  </a:cubicBezTo>
                  <a:cubicBezTo>
                    <a:pt x="2119" y="2454"/>
                    <a:pt x="1865" y="2549"/>
                    <a:pt x="1602" y="2555"/>
                  </a:cubicBezTo>
                  <a:cubicBezTo>
                    <a:pt x="1476" y="2557"/>
                    <a:pt x="1358" y="2530"/>
                    <a:pt x="1240" y="2471"/>
                  </a:cubicBezTo>
                  <a:cubicBezTo>
                    <a:pt x="1141" y="2421"/>
                    <a:pt x="1042" y="2348"/>
                    <a:pt x="938" y="2248"/>
                  </a:cubicBezTo>
                  <a:cubicBezTo>
                    <a:pt x="802" y="2118"/>
                    <a:pt x="685" y="1965"/>
                    <a:pt x="553" y="1776"/>
                  </a:cubicBezTo>
                  <a:cubicBezTo>
                    <a:pt x="425" y="1592"/>
                    <a:pt x="269" y="1255"/>
                    <a:pt x="166" y="938"/>
                  </a:cubicBezTo>
                  <a:cubicBezTo>
                    <a:pt x="107" y="753"/>
                    <a:pt x="66" y="582"/>
                    <a:pt x="45" y="430"/>
                  </a:cubicBezTo>
                  <a:cubicBezTo>
                    <a:pt x="21" y="256"/>
                    <a:pt x="24" y="112"/>
                    <a:pt x="54" y="0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0" y="209"/>
                    <a:pt x="40" y="541"/>
                    <a:pt x="168" y="937"/>
                  </a:cubicBezTo>
                  <a:cubicBezTo>
                    <a:pt x="271" y="1254"/>
                    <a:pt x="426" y="1591"/>
                    <a:pt x="555" y="1775"/>
                  </a:cubicBezTo>
                  <a:cubicBezTo>
                    <a:pt x="687" y="1964"/>
                    <a:pt x="803" y="2117"/>
                    <a:pt x="939" y="2247"/>
                  </a:cubicBezTo>
                  <a:cubicBezTo>
                    <a:pt x="1157" y="2455"/>
                    <a:pt x="1363" y="2553"/>
                    <a:pt x="1586" y="2553"/>
                  </a:cubicBezTo>
                  <a:cubicBezTo>
                    <a:pt x="1592" y="2553"/>
                    <a:pt x="1597" y="2553"/>
                    <a:pt x="1602" y="2553"/>
                  </a:cubicBezTo>
                  <a:cubicBezTo>
                    <a:pt x="1864" y="2547"/>
                    <a:pt x="2118" y="2452"/>
                    <a:pt x="2364" y="2360"/>
                  </a:cubicBezTo>
                  <a:cubicBezTo>
                    <a:pt x="2526" y="2299"/>
                    <a:pt x="2680" y="2241"/>
                    <a:pt x="2826" y="2214"/>
                  </a:cubicBezTo>
                  <a:cubicBezTo>
                    <a:pt x="2990" y="2183"/>
                    <a:pt x="3119" y="2196"/>
                    <a:pt x="3233" y="2253"/>
                  </a:cubicBezTo>
                  <a:cubicBezTo>
                    <a:pt x="3329" y="2302"/>
                    <a:pt x="3412" y="2381"/>
                    <a:pt x="3486" y="2497"/>
                  </a:cubicBezTo>
                  <a:cubicBezTo>
                    <a:pt x="3566" y="2622"/>
                    <a:pt x="3634" y="2786"/>
                    <a:pt x="3693" y="2997"/>
                  </a:cubicBezTo>
                  <a:lnTo>
                    <a:pt x="3691" y="29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5"/>
            <p:cNvSpPr>
              <a:spLocks/>
            </p:cNvSpPr>
            <p:nvPr/>
          </p:nvSpPr>
          <p:spPr bwMode="auto">
            <a:xfrm rot="20039755">
              <a:off x="-1875225" y="-280658"/>
              <a:ext cx="13827125" cy="11242676"/>
            </a:xfrm>
            <a:custGeom>
              <a:avLst/>
              <a:gdLst>
                <a:gd name="T0" fmla="*/ 3683 w 3685"/>
                <a:gd name="T1" fmla="*/ 2996 h 2996"/>
                <a:gd name="T2" fmla="*/ 3232 w 3685"/>
                <a:gd name="T3" fmla="*/ 2254 h 2996"/>
                <a:gd name="T4" fmla="*/ 2360 w 3685"/>
                <a:gd name="T5" fmla="*/ 2373 h 2996"/>
                <a:gd name="T6" fmla="*/ 1585 w 3685"/>
                <a:gd name="T7" fmla="*/ 2580 h 2996"/>
                <a:gd name="T8" fmla="*/ 918 w 3685"/>
                <a:gd name="T9" fmla="*/ 2278 h 2996"/>
                <a:gd name="T10" fmla="*/ 537 w 3685"/>
                <a:gd name="T11" fmla="*/ 1797 h 2996"/>
                <a:gd name="T12" fmla="*/ 159 w 3685"/>
                <a:gd name="T13" fmla="*/ 943 h 2996"/>
                <a:gd name="T14" fmla="*/ 42 w 3685"/>
                <a:gd name="T15" fmla="*/ 429 h 2996"/>
                <a:gd name="T16" fmla="*/ 57 w 3685"/>
                <a:gd name="T17" fmla="*/ 0 h 2996"/>
                <a:gd name="T18" fmla="*/ 59 w 3685"/>
                <a:gd name="T19" fmla="*/ 0 h 2996"/>
                <a:gd name="T20" fmla="*/ 161 w 3685"/>
                <a:gd name="T21" fmla="*/ 943 h 2996"/>
                <a:gd name="T22" fmla="*/ 539 w 3685"/>
                <a:gd name="T23" fmla="*/ 1796 h 2996"/>
                <a:gd name="T24" fmla="*/ 919 w 3685"/>
                <a:gd name="T25" fmla="*/ 2277 h 2996"/>
                <a:gd name="T26" fmla="*/ 1585 w 3685"/>
                <a:gd name="T27" fmla="*/ 2579 h 2996"/>
                <a:gd name="T28" fmla="*/ 2359 w 3685"/>
                <a:gd name="T29" fmla="*/ 2372 h 2996"/>
                <a:gd name="T30" fmla="*/ 2825 w 3685"/>
                <a:gd name="T31" fmla="*/ 2217 h 2996"/>
                <a:gd name="T32" fmla="*/ 3233 w 3685"/>
                <a:gd name="T33" fmla="*/ 2252 h 2996"/>
                <a:gd name="T34" fmla="*/ 3482 w 3685"/>
                <a:gd name="T35" fmla="*/ 2495 h 2996"/>
                <a:gd name="T36" fmla="*/ 3685 w 3685"/>
                <a:gd name="T37" fmla="*/ 2996 h 2996"/>
                <a:gd name="T38" fmla="*/ 3683 w 3685"/>
                <a:gd name="T39" fmla="*/ 2996 h 2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5" h="2996">
                  <a:moveTo>
                    <a:pt x="3683" y="2996"/>
                  </a:moveTo>
                  <a:cubicBezTo>
                    <a:pt x="3574" y="2594"/>
                    <a:pt x="3426" y="2352"/>
                    <a:pt x="3232" y="2254"/>
                  </a:cubicBezTo>
                  <a:cubicBezTo>
                    <a:pt x="2984" y="2129"/>
                    <a:pt x="2681" y="2248"/>
                    <a:pt x="2360" y="2373"/>
                  </a:cubicBezTo>
                  <a:cubicBezTo>
                    <a:pt x="2110" y="2471"/>
                    <a:pt x="1852" y="2572"/>
                    <a:pt x="1585" y="2580"/>
                  </a:cubicBezTo>
                  <a:cubicBezTo>
                    <a:pt x="1351" y="2588"/>
                    <a:pt x="1139" y="2491"/>
                    <a:pt x="918" y="2278"/>
                  </a:cubicBezTo>
                  <a:cubicBezTo>
                    <a:pt x="771" y="2136"/>
                    <a:pt x="648" y="1963"/>
                    <a:pt x="537" y="1797"/>
                  </a:cubicBezTo>
                  <a:cubicBezTo>
                    <a:pt x="411" y="1608"/>
                    <a:pt x="259" y="1265"/>
                    <a:pt x="159" y="943"/>
                  </a:cubicBezTo>
                  <a:cubicBezTo>
                    <a:pt x="101" y="756"/>
                    <a:pt x="61" y="583"/>
                    <a:pt x="42" y="429"/>
                  </a:cubicBezTo>
                  <a:cubicBezTo>
                    <a:pt x="20" y="254"/>
                    <a:pt x="25" y="110"/>
                    <a:pt x="5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205"/>
                    <a:pt x="36" y="540"/>
                    <a:pt x="161" y="943"/>
                  </a:cubicBezTo>
                  <a:cubicBezTo>
                    <a:pt x="260" y="1264"/>
                    <a:pt x="412" y="1607"/>
                    <a:pt x="539" y="1796"/>
                  </a:cubicBezTo>
                  <a:cubicBezTo>
                    <a:pt x="650" y="1962"/>
                    <a:pt x="773" y="2135"/>
                    <a:pt x="919" y="2277"/>
                  </a:cubicBezTo>
                  <a:cubicBezTo>
                    <a:pt x="1140" y="2490"/>
                    <a:pt x="1352" y="2586"/>
                    <a:pt x="1585" y="2579"/>
                  </a:cubicBezTo>
                  <a:cubicBezTo>
                    <a:pt x="1851" y="2570"/>
                    <a:pt x="2109" y="2469"/>
                    <a:pt x="2359" y="2372"/>
                  </a:cubicBezTo>
                  <a:cubicBezTo>
                    <a:pt x="2523" y="2307"/>
                    <a:pt x="2678" y="2247"/>
                    <a:pt x="2825" y="2217"/>
                  </a:cubicBezTo>
                  <a:cubicBezTo>
                    <a:pt x="2989" y="2184"/>
                    <a:pt x="3119" y="2195"/>
                    <a:pt x="3233" y="2252"/>
                  </a:cubicBezTo>
                  <a:cubicBezTo>
                    <a:pt x="3328" y="2300"/>
                    <a:pt x="3409" y="2379"/>
                    <a:pt x="3482" y="2495"/>
                  </a:cubicBezTo>
                  <a:cubicBezTo>
                    <a:pt x="3561" y="2620"/>
                    <a:pt x="3627" y="2784"/>
                    <a:pt x="3685" y="2996"/>
                  </a:cubicBezTo>
                  <a:lnTo>
                    <a:pt x="3683" y="29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76"/>
            <p:cNvSpPr>
              <a:spLocks/>
            </p:cNvSpPr>
            <p:nvPr/>
          </p:nvSpPr>
          <p:spPr bwMode="auto">
            <a:xfrm rot="20039755">
              <a:off x="-1965258" y="-214178"/>
              <a:ext cx="13792200" cy="11241088"/>
            </a:xfrm>
            <a:custGeom>
              <a:avLst/>
              <a:gdLst>
                <a:gd name="T0" fmla="*/ 3675 w 3676"/>
                <a:gd name="T1" fmla="*/ 2996 h 2996"/>
                <a:gd name="T2" fmla="*/ 3235 w 3676"/>
                <a:gd name="T3" fmla="*/ 2259 h 2996"/>
                <a:gd name="T4" fmla="*/ 2372 w 3676"/>
                <a:gd name="T5" fmla="*/ 2389 h 2996"/>
                <a:gd name="T6" fmla="*/ 1568 w 3676"/>
                <a:gd name="T7" fmla="*/ 2607 h 2996"/>
                <a:gd name="T8" fmla="*/ 1201 w 3676"/>
                <a:gd name="T9" fmla="*/ 2527 h 2996"/>
                <a:gd name="T10" fmla="*/ 899 w 3676"/>
                <a:gd name="T11" fmla="*/ 2308 h 2996"/>
                <a:gd name="T12" fmla="*/ 521 w 3676"/>
                <a:gd name="T13" fmla="*/ 1819 h 2996"/>
                <a:gd name="T14" fmla="*/ 151 w 3676"/>
                <a:gd name="T15" fmla="*/ 950 h 2996"/>
                <a:gd name="T16" fmla="*/ 40 w 3676"/>
                <a:gd name="T17" fmla="*/ 429 h 2996"/>
                <a:gd name="T18" fmla="*/ 61 w 3676"/>
                <a:gd name="T19" fmla="*/ 0 h 2996"/>
                <a:gd name="T20" fmla="*/ 63 w 3676"/>
                <a:gd name="T21" fmla="*/ 1 h 2996"/>
                <a:gd name="T22" fmla="*/ 153 w 3676"/>
                <a:gd name="T23" fmla="*/ 949 h 2996"/>
                <a:gd name="T24" fmla="*/ 523 w 3676"/>
                <a:gd name="T25" fmla="*/ 1818 h 2996"/>
                <a:gd name="T26" fmla="*/ 900 w 3676"/>
                <a:gd name="T27" fmla="*/ 2307 h 2996"/>
                <a:gd name="T28" fmla="*/ 1568 w 3676"/>
                <a:gd name="T29" fmla="*/ 2605 h 2996"/>
                <a:gd name="T30" fmla="*/ 2371 w 3676"/>
                <a:gd name="T31" fmla="*/ 2387 h 2996"/>
                <a:gd name="T32" fmla="*/ 2833 w 3676"/>
                <a:gd name="T33" fmla="*/ 2227 h 2996"/>
                <a:gd name="T34" fmla="*/ 3236 w 3676"/>
                <a:gd name="T35" fmla="*/ 2258 h 2996"/>
                <a:gd name="T36" fmla="*/ 3481 w 3676"/>
                <a:gd name="T37" fmla="*/ 2498 h 2996"/>
                <a:gd name="T38" fmla="*/ 3676 w 3676"/>
                <a:gd name="T39" fmla="*/ 2995 h 2996"/>
                <a:gd name="T40" fmla="*/ 3675 w 3676"/>
                <a:gd name="T41" fmla="*/ 2996 h 2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76" h="2996">
                  <a:moveTo>
                    <a:pt x="3675" y="2996"/>
                  </a:moveTo>
                  <a:cubicBezTo>
                    <a:pt x="3570" y="2596"/>
                    <a:pt x="3426" y="2355"/>
                    <a:pt x="3235" y="2259"/>
                  </a:cubicBezTo>
                  <a:cubicBezTo>
                    <a:pt x="2992" y="2137"/>
                    <a:pt x="2691" y="2259"/>
                    <a:pt x="2372" y="2389"/>
                  </a:cubicBezTo>
                  <a:cubicBezTo>
                    <a:pt x="2113" y="2494"/>
                    <a:pt x="1845" y="2603"/>
                    <a:pt x="1568" y="2607"/>
                  </a:cubicBezTo>
                  <a:cubicBezTo>
                    <a:pt x="1438" y="2609"/>
                    <a:pt x="1318" y="2583"/>
                    <a:pt x="1201" y="2527"/>
                  </a:cubicBezTo>
                  <a:cubicBezTo>
                    <a:pt x="1098" y="2478"/>
                    <a:pt x="999" y="2406"/>
                    <a:pt x="899" y="2308"/>
                  </a:cubicBezTo>
                  <a:cubicBezTo>
                    <a:pt x="749" y="2162"/>
                    <a:pt x="624" y="1979"/>
                    <a:pt x="521" y="1819"/>
                  </a:cubicBezTo>
                  <a:cubicBezTo>
                    <a:pt x="418" y="1658"/>
                    <a:pt x="263" y="1326"/>
                    <a:pt x="151" y="950"/>
                  </a:cubicBezTo>
                  <a:cubicBezTo>
                    <a:pt x="95" y="759"/>
                    <a:pt x="57" y="584"/>
                    <a:pt x="40" y="429"/>
                  </a:cubicBezTo>
                  <a:cubicBezTo>
                    <a:pt x="20" y="253"/>
                    <a:pt x="27" y="109"/>
                    <a:pt x="61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0" y="203"/>
                    <a:pt x="32" y="540"/>
                    <a:pt x="153" y="949"/>
                  </a:cubicBezTo>
                  <a:cubicBezTo>
                    <a:pt x="265" y="1325"/>
                    <a:pt x="419" y="1657"/>
                    <a:pt x="523" y="1818"/>
                  </a:cubicBezTo>
                  <a:cubicBezTo>
                    <a:pt x="626" y="1978"/>
                    <a:pt x="751" y="2161"/>
                    <a:pt x="900" y="2307"/>
                  </a:cubicBezTo>
                  <a:cubicBezTo>
                    <a:pt x="1112" y="2514"/>
                    <a:pt x="1324" y="2609"/>
                    <a:pt x="1568" y="2605"/>
                  </a:cubicBezTo>
                  <a:cubicBezTo>
                    <a:pt x="1845" y="2601"/>
                    <a:pt x="2113" y="2492"/>
                    <a:pt x="2371" y="2387"/>
                  </a:cubicBezTo>
                  <a:cubicBezTo>
                    <a:pt x="2534" y="2321"/>
                    <a:pt x="2688" y="2258"/>
                    <a:pt x="2833" y="2227"/>
                  </a:cubicBezTo>
                  <a:cubicBezTo>
                    <a:pt x="2997" y="2192"/>
                    <a:pt x="3125" y="2202"/>
                    <a:pt x="3236" y="2258"/>
                  </a:cubicBezTo>
                  <a:cubicBezTo>
                    <a:pt x="3330" y="2304"/>
                    <a:pt x="3410" y="2383"/>
                    <a:pt x="3481" y="2498"/>
                  </a:cubicBezTo>
                  <a:cubicBezTo>
                    <a:pt x="3557" y="2622"/>
                    <a:pt x="3621" y="2785"/>
                    <a:pt x="3676" y="2995"/>
                  </a:cubicBezTo>
                  <a:lnTo>
                    <a:pt x="3675" y="29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77"/>
            <p:cNvSpPr>
              <a:spLocks/>
            </p:cNvSpPr>
            <p:nvPr/>
          </p:nvSpPr>
          <p:spPr bwMode="auto">
            <a:xfrm rot="20039755">
              <a:off x="-2058422" y="-145388"/>
              <a:ext cx="13762038" cy="11242676"/>
            </a:xfrm>
            <a:custGeom>
              <a:avLst/>
              <a:gdLst>
                <a:gd name="T0" fmla="*/ 3666 w 3668"/>
                <a:gd name="T1" fmla="*/ 2996 h 2996"/>
                <a:gd name="T2" fmla="*/ 3234 w 3668"/>
                <a:gd name="T3" fmla="*/ 2258 h 2996"/>
                <a:gd name="T4" fmla="*/ 2366 w 3668"/>
                <a:gd name="T5" fmla="*/ 2400 h 2996"/>
                <a:gd name="T6" fmla="*/ 1551 w 3668"/>
                <a:gd name="T7" fmla="*/ 2634 h 2996"/>
                <a:gd name="T8" fmla="*/ 1181 w 3668"/>
                <a:gd name="T9" fmla="*/ 2557 h 2996"/>
                <a:gd name="T10" fmla="*/ 879 w 3668"/>
                <a:gd name="T11" fmla="*/ 2339 h 2996"/>
                <a:gd name="T12" fmla="*/ 506 w 3668"/>
                <a:gd name="T13" fmla="*/ 1842 h 2996"/>
                <a:gd name="T14" fmla="*/ 144 w 3668"/>
                <a:gd name="T15" fmla="*/ 956 h 2996"/>
                <a:gd name="T16" fmla="*/ 38 w 3668"/>
                <a:gd name="T17" fmla="*/ 430 h 2996"/>
                <a:gd name="T18" fmla="*/ 65 w 3668"/>
                <a:gd name="T19" fmla="*/ 0 h 2996"/>
                <a:gd name="T20" fmla="*/ 67 w 3668"/>
                <a:gd name="T21" fmla="*/ 1 h 2996"/>
                <a:gd name="T22" fmla="*/ 146 w 3668"/>
                <a:gd name="T23" fmla="*/ 955 h 2996"/>
                <a:gd name="T24" fmla="*/ 507 w 3668"/>
                <a:gd name="T25" fmla="*/ 1841 h 2996"/>
                <a:gd name="T26" fmla="*/ 880 w 3668"/>
                <a:gd name="T27" fmla="*/ 2337 h 2996"/>
                <a:gd name="T28" fmla="*/ 1526 w 3668"/>
                <a:gd name="T29" fmla="*/ 2632 h 2996"/>
                <a:gd name="T30" fmla="*/ 1551 w 3668"/>
                <a:gd name="T31" fmla="*/ 2632 h 2996"/>
                <a:gd name="T32" fmla="*/ 2366 w 3668"/>
                <a:gd name="T33" fmla="*/ 2399 h 2996"/>
                <a:gd name="T34" fmla="*/ 2831 w 3668"/>
                <a:gd name="T35" fmla="*/ 2230 h 2996"/>
                <a:gd name="T36" fmla="*/ 3235 w 3668"/>
                <a:gd name="T37" fmla="*/ 2256 h 2996"/>
                <a:gd name="T38" fmla="*/ 3477 w 3668"/>
                <a:gd name="T39" fmla="*/ 2496 h 2996"/>
                <a:gd name="T40" fmla="*/ 3668 w 3668"/>
                <a:gd name="T41" fmla="*/ 2995 h 2996"/>
                <a:gd name="T42" fmla="*/ 3666 w 3668"/>
                <a:gd name="T43" fmla="*/ 2996 h 2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68" h="2996">
                  <a:moveTo>
                    <a:pt x="3666" y="2996"/>
                  </a:moveTo>
                  <a:cubicBezTo>
                    <a:pt x="3565" y="2594"/>
                    <a:pt x="3424" y="2353"/>
                    <a:pt x="3234" y="2258"/>
                  </a:cubicBezTo>
                  <a:cubicBezTo>
                    <a:pt x="2991" y="2137"/>
                    <a:pt x="2688" y="2265"/>
                    <a:pt x="2366" y="2400"/>
                  </a:cubicBezTo>
                  <a:cubicBezTo>
                    <a:pt x="2104" y="2511"/>
                    <a:pt x="1832" y="2626"/>
                    <a:pt x="1551" y="2634"/>
                  </a:cubicBezTo>
                  <a:cubicBezTo>
                    <a:pt x="1420" y="2637"/>
                    <a:pt x="1299" y="2612"/>
                    <a:pt x="1181" y="2557"/>
                  </a:cubicBezTo>
                  <a:cubicBezTo>
                    <a:pt x="1078" y="2508"/>
                    <a:pt x="979" y="2437"/>
                    <a:pt x="879" y="2339"/>
                  </a:cubicBezTo>
                  <a:cubicBezTo>
                    <a:pt x="728" y="2189"/>
                    <a:pt x="605" y="2003"/>
                    <a:pt x="506" y="1842"/>
                  </a:cubicBezTo>
                  <a:cubicBezTo>
                    <a:pt x="404" y="1676"/>
                    <a:pt x="252" y="1337"/>
                    <a:pt x="144" y="956"/>
                  </a:cubicBezTo>
                  <a:cubicBezTo>
                    <a:pt x="89" y="762"/>
                    <a:pt x="53" y="585"/>
                    <a:pt x="38" y="430"/>
                  </a:cubicBezTo>
                  <a:cubicBezTo>
                    <a:pt x="20" y="252"/>
                    <a:pt x="29" y="107"/>
                    <a:pt x="65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0" y="200"/>
                    <a:pt x="28" y="539"/>
                    <a:pt x="146" y="955"/>
                  </a:cubicBezTo>
                  <a:cubicBezTo>
                    <a:pt x="254" y="1336"/>
                    <a:pt x="405" y="1675"/>
                    <a:pt x="507" y="1841"/>
                  </a:cubicBezTo>
                  <a:cubicBezTo>
                    <a:pt x="607" y="2002"/>
                    <a:pt x="729" y="2188"/>
                    <a:pt x="880" y="2337"/>
                  </a:cubicBezTo>
                  <a:cubicBezTo>
                    <a:pt x="1084" y="2538"/>
                    <a:pt x="1290" y="2632"/>
                    <a:pt x="1526" y="2632"/>
                  </a:cubicBezTo>
                  <a:cubicBezTo>
                    <a:pt x="1534" y="2632"/>
                    <a:pt x="1542" y="2632"/>
                    <a:pt x="1551" y="2632"/>
                  </a:cubicBezTo>
                  <a:cubicBezTo>
                    <a:pt x="1832" y="2624"/>
                    <a:pt x="2103" y="2509"/>
                    <a:pt x="2366" y="2399"/>
                  </a:cubicBezTo>
                  <a:cubicBezTo>
                    <a:pt x="2530" y="2329"/>
                    <a:pt x="2685" y="2264"/>
                    <a:pt x="2831" y="2230"/>
                  </a:cubicBezTo>
                  <a:cubicBezTo>
                    <a:pt x="2995" y="2192"/>
                    <a:pt x="3124" y="2201"/>
                    <a:pt x="3235" y="2256"/>
                  </a:cubicBezTo>
                  <a:cubicBezTo>
                    <a:pt x="3328" y="2303"/>
                    <a:pt x="3407" y="2381"/>
                    <a:pt x="3477" y="2496"/>
                  </a:cubicBezTo>
                  <a:cubicBezTo>
                    <a:pt x="3552" y="2620"/>
                    <a:pt x="3615" y="2784"/>
                    <a:pt x="3668" y="2995"/>
                  </a:cubicBezTo>
                  <a:lnTo>
                    <a:pt x="3666" y="29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78"/>
            <p:cNvSpPr>
              <a:spLocks/>
            </p:cNvSpPr>
            <p:nvPr/>
          </p:nvSpPr>
          <p:spPr bwMode="auto">
            <a:xfrm rot="20039755">
              <a:off x="-2079250" y="-89638"/>
              <a:ext cx="13662025" cy="11242676"/>
            </a:xfrm>
            <a:custGeom>
              <a:avLst/>
              <a:gdLst>
                <a:gd name="T0" fmla="*/ 3639 w 3641"/>
                <a:gd name="T1" fmla="*/ 2996 h 2996"/>
                <a:gd name="T2" fmla="*/ 3214 w 3641"/>
                <a:gd name="T3" fmla="*/ 2257 h 2996"/>
                <a:gd name="T4" fmla="*/ 2810 w 3641"/>
                <a:gd name="T5" fmla="*/ 2235 h 2996"/>
                <a:gd name="T6" fmla="*/ 2341 w 3641"/>
                <a:gd name="T7" fmla="*/ 2412 h 2996"/>
                <a:gd name="T8" fmla="*/ 1514 w 3641"/>
                <a:gd name="T9" fmla="*/ 2660 h 2996"/>
                <a:gd name="T10" fmla="*/ 1142 w 3641"/>
                <a:gd name="T11" fmla="*/ 2587 h 2996"/>
                <a:gd name="T12" fmla="*/ 840 w 3641"/>
                <a:gd name="T13" fmla="*/ 2369 h 2996"/>
                <a:gd name="T14" fmla="*/ 471 w 3641"/>
                <a:gd name="T15" fmla="*/ 1864 h 2996"/>
                <a:gd name="T16" fmla="*/ 117 w 3641"/>
                <a:gd name="T17" fmla="*/ 962 h 2996"/>
                <a:gd name="T18" fmla="*/ 16 w 3641"/>
                <a:gd name="T19" fmla="*/ 430 h 2996"/>
                <a:gd name="T20" fmla="*/ 49 w 3641"/>
                <a:gd name="T21" fmla="*/ 0 h 2996"/>
                <a:gd name="T22" fmla="*/ 51 w 3641"/>
                <a:gd name="T23" fmla="*/ 1 h 2996"/>
                <a:gd name="T24" fmla="*/ 18 w 3641"/>
                <a:gd name="T25" fmla="*/ 430 h 2996"/>
                <a:gd name="T26" fmla="*/ 119 w 3641"/>
                <a:gd name="T27" fmla="*/ 962 h 2996"/>
                <a:gd name="T28" fmla="*/ 472 w 3641"/>
                <a:gd name="T29" fmla="*/ 1863 h 2996"/>
                <a:gd name="T30" fmla="*/ 842 w 3641"/>
                <a:gd name="T31" fmla="*/ 2368 h 2996"/>
                <a:gd name="T32" fmla="*/ 1480 w 3641"/>
                <a:gd name="T33" fmla="*/ 2659 h 2996"/>
                <a:gd name="T34" fmla="*/ 1514 w 3641"/>
                <a:gd name="T35" fmla="*/ 2658 h 2996"/>
                <a:gd name="T36" fmla="*/ 2341 w 3641"/>
                <a:gd name="T37" fmla="*/ 2410 h 2996"/>
                <a:gd name="T38" fmla="*/ 2810 w 3641"/>
                <a:gd name="T39" fmla="*/ 2233 h 2996"/>
                <a:gd name="T40" fmla="*/ 3215 w 3641"/>
                <a:gd name="T41" fmla="*/ 2255 h 2996"/>
                <a:gd name="T42" fmla="*/ 3454 w 3641"/>
                <a:gd name="T43" fmla="*/ 2494 h 2996"/>
                <a:gd name="T44" fmla="*/ 3641 w 3641"/>
                <a:gd name="T45" fmla="*/ 2995 h 2996"/>
                <a:gd name="T46" fmla="*/ 3639 w 3641"/>
                <a:gd name="T47" fmla="*/ 2996 h 2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41" h="2996">
                  <a:moveTo>
                    <a:pt x="3639" y="2996"/>
                  </a:moveTo>
                  <a:cubicBezTo>
                    <a:pt x="3541" y="2592"/>
                    <a:pt x="3402" y="2350"/>
                    <a:pt x="3214" y="2257"/>
                  </a:cubicBezTo>
                  <a:cubicBezTo>
                    <a:pt x="3103" y="2202"/>
                    <a:pt x="2975" y="2195"/>
                    <a:pt x="2810" y="2235"/>
                  </a:cubicBezTo>
                  <a:cubicBezTo>
                    <a:pt x="2664" y="2271"/>
                    <a:pt x="2507" y="2339"/>
                    <a:pt x="2341" y="2412"/>
                  </a:cubicBezTo>
                  <a:cubicBezTo>
                    <a:pt x="2075" y="2528"/>
                    <a:pt x="1799" y="2649"/>
                    <a:pt x="1514" y="2660"/>
                  </a:cubicBezTo>
                  <a:cubicBezTo>
                    <a:pt x="1382" y="2665"/>
                    <a:pt x="1260" y="2641"/>
                    <a:pt x="1142" y="2587"/>
                  </a:cubicBezTo>
                  <a:cubicBezTo>
                    <a:pt x="1038" y="2539"/>
                    <a:pt x="939" y="2467"/>
                    <a:pt x="840" y="2369"/>
                  </a:cubicBezTo>
                  <a:cubicBezTo>
                    <a:pt x="686" y="2215"/>
                    <a:pt x="562" y="2018"/>
                    <a:pt x="471" y="1864"/>
                  </a:cubicBezTo>
                  <a:cubicBezTo>
                    <a:pt x="370" y="1693"/>
                    <a:pt x="222" y="1348"/>
                    <a:pt x="117" y="962"/>
                  </a:cubicBezTo>
                  <a:cubicBezTo>
                    <a:pt x="64" y="766"/>
                    <a:pt x="30" y="586"/>
                    <a:pt x="16" y="430"/>
                  </a:cubicBezTo>
                  <a:cubicBezTo>
                    <a:pt x="0" y="251"/>
                    <a:pt x="11" y="106"/>
                    <a:pt x="49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13" y="106"/>
                    <a:pt x="2" y="251"/>
                    <a:pt x="18" y="430"/>
                  </a:cubicBezTo>
                  <a:cubicBezTo>
                    <a:pt x="32" y="586"/>
                    <a:pt x="66" y="765"/>
                    <a:pt x="119" y="962"/>
                  </a:cubicBezTo>
                  <a:cubicBezTo>
                    <a:pt x="223" y="1347"/>
                    <a:pt x="372" y="1692"/>
                    <a:pt x="472" y="1863"/>
                  </a:cubicBezTo>
                  <a:cubicBezTo>
                    <a:pt x="563" y="2017"/>
                    <a:pt x="688" y="2214"/>
                    <a:pt x="842" y="2368"/>
                  </a:cubicBezTo>
                  <a:cubicBezTo>
                    <a:pt x="1038" y="2563"/>
                    <a:pt x="1247" y="2659"/>
                    <a:pt x="1480" y="2659"/>
                  </a:cubicBezTo>
                  <a:cubicBezTo>
                    <a:pt x="1492" y="2659"/>
                    <a:pt x="1503" y="2659"/>
                    <a:pt x="1514" y="2658"/>
                  </a:cubicBezTo>
                  <a:cubicBezTo>
                    <a:pt x="1799" y="2647"/>
                    <a:pt x="2074" y="2527"/>
                    <a:pt x="2341" y="2410"/>
                  </a:cubicBezTo>
                  <a:cubicBezTo>
                    <a:pt x="2506" y="2338"/>
                    <a:pt x="2663" y="2269"/>
                    <a:pt x="2810" y="2233"/>
                  </a:cubicBezTo>
                  <a:cubicBezTo>
                    <a:pt x="2975" y="2193"/>
                    <a:pt x="3103" y="2200"/>
                    <a:pt x="3215" y="2255"/>
                  </a:cubicBezTo>
                  <a:cubicBezTo>
                    <a:pt x="3307" y="2301"/>
                    <a:pt x="3385" y="2379"/>
                    <a:pt x="3454" y="2494"/>
                  </a:cubicBezTo>
                  <a:cubicBezTo>
                    <a:pt x="3528" y="2619"/>
                    <a:pt x="3589" y="2783"/>
                    <a:pt x="3641" y="2995"/>
                  </a:cubicBezTo>
                  <a:lnTo>
                    <a:pt x="3639" y="29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79"/>
            <p:cNvSpPr>
              <a:spLocks/>
            </p:cNvSpPr>
            <p:nvPr/>
          </p:nvSpPr>
          <p:spPr bwMode="auto">
            <a:xfrm rot="20039755">
              <a:off x="-2158670" y="-17917"/>
              <a:ext cx="13627100" cy="11237913"/>
            </a:xfrm>
            <a:custGeom>
              <a:avLst/>
              <a:gdLst>
                <a:gd name="T0" fmla="*/ 3630 w 3632"/>
                <a:gd name="T1" fmla="*/ 2995 h 2995"/>
                <a:gd name="T2" fmla="*/ 3448 w 3632"/>
                <a:gd name="T3" fmla="*/ 2493 h 2995"/>
                <a:gd name="T4" fmla="*/ 3213 w 3632"/>
                <a:gd name="T5" fmla="*/ 2256 h 2995"/>
                <a:gd name="T6" fmla="*/ 2808 w 3632"/>
                <a:gd name="T7" fmla="*/ 2238 h 2995"/>
                <a:gd name="T8" fmla="*/ 2336 w 3632"/>
                <a:gd name="T9" fmla="*/ 2423 h 2995"/>
                <a:gd name="T10" fmla="*/ 1497 w 3632"/>
                <a:gd name="T11" fmla="*/ 2687 h 2995"/>
                <a:gd name="T12" fmla="*/ 1123 w 3632"/>
                <a:gd name="T13" fmla="*/ 2617 h 2995"/>
                <a:gd name="T14" fmla="*/ 821 w 3632"/>
                <a:gd name="T15" fmla="*/ 2399 h 2995"/>
                <a:gd name="T16" fmla="*/ 455 w 3632"/>
                <a:gd name="T17" fmla="*/ 1886 h 2995"/>
                <a:gd name="T18" fmla="*/ 110 w 3632"/>
                <a:gd name="T19" fmla="*/ 968 h 2995"/>
                <a:gd name="T20" fmla="*/ 14 w 3632"/>
                <a:gd name="T21" fmla="*/ 430 h 2995"/>
                <a:gd name="T22" fmla="*/ 53 w 3632"/>
                <a:gd name="T23" fmla="*/ 0 h 2995"/>
                <a:gd name="T24" fmla="*/ 55 w 3632"/>
                <a:gd name="T25" fmla="*/ 1 h 2995"/>
                <a:gd name="T26" fmla="*/ 16 w 3632"/>
                <a:gd name="T27" fmla="*/ 430 h 2995"/>
                <a:gd name="T28" fmla="*/ 112 w 3632"/>
                <a:gd name="T29" fmla="*/ 968 h 2995"/>
                <a:gd name="T30" fmla="*/ 457 w 3632"/>
                <a:gd name="T31" fmla="*/ 1885 h 2995"/>
                <a:gd name="T32" fmla="*/ 822 w 3632"/>
                <a:gd name="T33" fmla="*/ 2398 h 2995"/>
                <a:gd name="T34" fmla="*/ 1453 w 3632"/>
                <a:gd name="T35" fmla="*/ 2686 h 2995"/>
                <a:gd name="T36" fmla="*/ 1497 w 3632"/>
                <a:gd name="T37" fmla="*/ 2685 h 2995"/>
                <a:gd name="T38" fmla="*/ 2335 w 3632"/>
                <a:gd name="T39" fmla="*/ 2422 h 2995"/>
                <a:gd name="T40" fmla="*/ 2808 w 3632"/>
                <a:gd name="T41" fmla="*/ 2236 h 2995"/>
                <a:gd name="T42" fmla="*/ 3214 w 3632"/>
                <a:gd name="T43" fmla="*/ 2254 h 2995"/>
                <a:gd name="T44" fmla="*/ 3450 w 3632"/>
                <a:gd name="T45" fmla="*/ 2492 h 2995"/>
                <a:gd name="T46" fmla="*/ 3632 w 3632"/>
                <a:gd name="T47" fmla="*/ 2995 h 2995"/>
                <a:gd name="T48" fmla="*/ 3630 w 3632"/>
                <a:gd name="T49" fmla="*/ 2995 h 2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32" h="2995">
                  <a:moveTo>
                    <a:pt x="3630" y="2995"/>
                  </a:moveTo>
                  <a:cubicBezTo>
                    <a:pt x="3581" y="2782"/>
                    <a:pt x="3521" y="2618"/>
                    <a:pt x="3448" y="2493"/>
                  </a:cubicBezTo>
                  <a:cubicBezTo>
                    <a:pt x="3381" y="2378"/>
                    <a:pt x="3304" y="2301"/>
                    <a:pt x="3213" y="2256"/>
                  </a:cubicBezTo>
                  <a:cubicBezTo>
                    <a:pt x="3102" y="2201"/>
                    <a:pt x="2974" y="2195"/>
                    <a:pt x="2808" y="2238"/>
                  </a:cubicBezTo>
                  <a:cubicBezTo>
                    <a:pt x="2661" y="2276"/>
                    <a:pt x="2503" y="2348"/>
                    <a:pt x="2336" y="2423"/>
                  </a:cubicBezTo>
                  <a:cubicBezTo>
                    <a:pt x="2066" y="2546"/>
                    <a:pt x="1786" y="2672"/>
                    <a:pt x="1497" y="2687"/>
                  </a:cubicBezTo>
                  <a:cubicBezTo>
                    <a:pt x="1363" y="2694"/>
                    <a:pt x="1241" y="2671"/>
                    <a:pt x="1123" y="2617"/>
                  </a:cubicBezTo>
                  <a:cubicBezTo>
                    <a:pt x="1018" y="2569"/>
                    <a:pt x="919" y="2498"/>
                    <a:pt x="821" y="2399"/>
                  </a:cubicBezTo>
                  <a:cubicBezTo>
                    <a:pt x="699" y="2277"/>
                    <a:pt x="586" y="2119"/>
                    <a:pt x="455" y="1886"/>
                  </a:cubicBezTo>
                  <a:cubicBezTo>
                    <a:pt x="356" y="1711"/>
                    <a:pt x="210" y="1359"/>
                    <a:pt x="110" y="968"/>
                  </a:cubicBezTo>
                  <a:cubicBezTo>
                    <a:pt x="58" y="769"/>
                    <a:pt x="26" y="588"/>
                    <a:pt x="14" y="430"/>
                  </a:cubicBezTo>
                  <a:cubicBezTo>
                    <a:pt x="0" y="249"/>
                    <a:pt x="13" y="105"/>
                    <a:pt x="53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15" y="105"/>
                    <a:pt x="2" y="250"/>
                    <a:pt x="16" y="430"/>
                  </a:cubicBezTo>
                  <a:cubicBezTo>
                    <a:pt x="28" y="587"/>
                    <a:pt x="60" y="768"/>
                    <a:pt x="112" y="968"/>
                  </a:cubicBezTo>
                  <a:cubicBezTo>
                    <a:pt x="212" y="1358"/>
                    <a:pt x="357" y="1710"/>
                    <a:pt x="457" y="1885"/>
                  </a:cubicBezTo>
                  <a:cubicBezTo>
                    <a:pt x="588" y="2118"/>
                    <a:pt x="701" y="2276"/>
                    <a:pt x="822" y="2398"/>
                  </a:cubicBezTo>
                  <a:cubicBezTo>
                    <a:pt x="1014" y="2591"/>
                    <a:pt x="1221" y="2686"/>
                    <a:pt x="1453" y="2686"/>
                  </a:cubicBezTo>
                  <a:cubicBezTo>
                    <a:pt x="1468" y="2686"/>
                    <a:pt x="1482" y="2686"/>
                    <a:pt x="1497" y="2685"/>
                  </a:cubicBezTo>
                  <a:cubicBezTo>
                    <a:pt x="1786" y="2670"/>
                    <a:pt x="2065" y="2544"/>
                    <a:pt x="2335" y="2422"/>
                  </a:cubicBezTo>
                  <a:cubicBezTo>
                    <a:pt x="2502" y="2346"/>
                    <a:pt x="2660" y="2274"/>
                    <a:pt x="2808" y="2236"/>
                  </a:cubicBezTo>
                  <a:cubicBezTo>
                    <a:pt x="2974" y="2193"/>
                    <a:pt x="3103" y="2199"/>
                    <a:pt x="3214" y="2254"/>
                  </a:cubicBezTo>
                  <a:cubicBezTo>
                    <a:pt x="3305" y="2299"/>
                    <a:pt x="3382" y="2377"/>
                    <a:pt x="3450" y="2492"/>
                  </a:cubicBezTo>
                  <a:cubicBezTo>
                    <a:pt x="3523" y="2617"/>
                    <a:pt x="3583" y="2782"/>
                    <a:pt x="3632" y="2995"/>
                  </a:cubicBezTo>
                  <a:lnTo>
                    <a:pt x="3630" y="29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80"/>
            <p:cNvSpPr>
              <a:spLocks/>
            </p:cNvSpPr>
            <p:nvPr/>
          </p:nvSpPr>
          <p:spPr bwMode="auto">
            <a:xfrm rot="20039755">
              <a:off x="-2223087" y="54246"/>
              <a:ext cx="13596938" cy="11234738"/>
            </a:xfrm>
            <a:custGeom>
              <a:avLst/>
              <a:gdLst>
                <a:gd name="T0" fmla="*/ 3622 w 3624"/>
                <a:gd name="T1" fmla="*/ 2994 h 2994"/>
                <a:gd name="T2" fmla="*/ 3445 w 3624"/>
                <a:gd name="T3" fmla="*/ 2491 h 2994"/>
                <a:gd name="T4" fmla="*/ 3212 w 3624"/>
                <a:gd name="T5" fmla="*/ 2253 h 2994"/>
                <a:gd name="T6" fmla="*/ 2806 w 3624"/>
                <a:gd name="T7" fmla="*/ 2240 h 2994"/>
                <a:gd name="T8" fmla="*/ 2330 w 3624"/>
                <a:gd name="T9" fmla="*/ 2434 h 2994"/>
                <a:gd name="T10" fmla="*/ 1480 w 3624"/>
                <a:gd name="T11" fmla="*/ 2713 h 2994"/>
                <a:gd name="T12" fmla="*/ 801 w 3624"/>
                <a:gd name="T13" fmla="*/ 2429 h 2994"/>
                <a:gd name="T14" fmla="*/ 439 w 3624"/>
                <a:gd name="T15" fmla="*/ 1908 h 2994"/>
                <a:gd name="T16" fmla="*/ 102 w 3624"/>
                <a:gd name="T17" fmla="*/ 974 h 2994"/>
                <a:gd name="T18" fmla="*/ 12 w 3624"/>
                <a:gd name="T19" fmla="*/ 429 h 2994"/>
                <a:gd name="T20" fmla="*/ 57 w 3624"/>
                <a:gd name="T21" fmla="*/ 0 h 2994"/>
                <a:gd name="T22" fmla="*/ 59 w 3624"/>
                <a:gd name="T23" fmla="*/ 1 h 2994"/>
                <a:gd name="T24" fmla="*/ 14 w 3624"/>
                <a:gd name="T25" fmla="*/ 429 h 2994"/>
                <a:gd name="T26" fmla="*/ 104 w 3624"/>
                <a:gd name="T27" fmla="*/ 974 h 2994"/>
                <a:gd name="T28" fmla="*/ 441 w 3624"/>
                <a:gd name="T29" fmla="*/ 1907 h 2994"/>
                <a:gd name="T30" fmla="*/ 803 w 3624"/>
                <a:gd name="T31" fmla="*/ 2427 h 2994"/>
                <a:gd name="T32" fmla="*/ 1480 w 3624"/>
                <a:gd name="T33" fmla="*/ 2711 h 2994"/>
                <a:gd name="T34" fmla="*/ 2329 w 3624"/>
                <a:gd name="T35" fmla="*/ 2432 h 2994"/>
                <a:gd name="T36" fmla="*/ 2806 w 3624"/>
                <a:gd name="T37" fmla="*/ 2238 h 2994"/>
                <a:gd name="T38" fmla="*/ 3212 w 3624"/>
                <a:gd name="T39" fmla="*/ 2252 h 2994"/>
                <a:gd name="T40" fmla="*/ 3446 w 3624"/>
                <a:gd name="T41" fmla="*/ 2490 h 2994"/>
                <a:gd name="T42" fmla="*/ 3624 w 3624"/>
                <a:gd name="T43" fmla="*/ 2994 h 2994"/>
                <a:gd name="T44" fmla="*/ 3622 w 3624"/>
                <a:gd name="T45" fmla="*/ 2994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24" h="2994">
                  <a:moveTo>
                    <a:pt x="3622" y="2994"/>
                  </a:moveTo>
                  <a:cubicBezTo>
                    <a:pt x="3574" y="2780"/>
                    <a:pt x="3516" y="2616"/>
                    <a:pt x="3445" y="2491"/>
                  </a:cubicBezTo>
                  <a:cubicBezTo>
                    <a:pt x="3378" y="2376"/>
                    <a:pt x="3302" y="2298"/>
                    <a:pt x="3212" y="2253"/>
                  </a:cubicBezTo>
                  <a:cubicBezTo>
                    <a:pt x="3101" y="2199"/>
                    <a:pt x="2972" y="2195"/>
                    <a:pt x="2806" y="2240"/>
                  </a:cubicBezTo>
                  <a:cubicBezTo>
                    <a:pt x="2658" y="2280"/>
                    <a:pt x="2499" y="2355"/>
                    <a:pt x="2330" y="2434"/>
                  </a:cubicBezTo>
                  <a:cubicBezTo>
                    <a:pt x="2056" y="2562"/>
                    <a:pt x="1773" y="2694"/>
                    <a:pt x="1480" y="2713"/>
                  </a:cubicBezTo>
                  <a:cubicBezTo>
                    <a:pt x="1226" y="2728"/>
                    <a:pt x="1004" y="2635"/>
                    <a:pt x="801" y="2429"/>
                  </a:cubicBezTo>
                  <a:cubicBezTo>
                    <a:pt x="679" y="2304"/>
                    <a:pt x="567" y="2143"/>
                    <a:pt x="439" y="1908"/>
                  </a:cubicBezTo>
                  <a:cubicBezTo>
                    <a:pt x="341" y="1727"/>
                    <a:pt x="199" y="1369"/>
                    <a:pt x="102" y="974"/>
                  </a:cubicBezTo>
                  <a:cubicBezTo>
                    <a:pt x="53" y="771"/>
                    <a:pt x="22" y="588"/>
                    <a:pt x="12" y="429"/>
                  </a:cubicBezTo>
                  <a:cubicBezTo>
                    <a:pt x="0" y="248"/>
                    <a:pt x="15" y="103"/>
                    <a:pt x="57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17" y="103"/>
                    <a:pt x="2" y="248"/>
                    <a:pt x="14" y="429"/>
                  </a:cubicBezTo>
                  <a:cubicBezTo>
                    <a:pt x="24" y="588"/>
                    <a:pt x="54" y="771"/>
                    <a:pt x="104" y="974"/>
                  </a:cubicBezTo>
                  <a:cubicBezTo>
                    <a:pt x="201" y="1368"/>
                    <a:pt x="343" y="1727"/>
                    <a:pt x="441" y="1907"/>
                  </a:cubicBezTo>
                  <a:cubicBezTo>
                    <a:pt x="569" y="2142"/>
                    <a:pt x="680" y="2303"/>
                    <a:pt x="803" y="2427"/>
                  </a:cubicBezTo>
                  <a:cubicBezTo>
                    <a:pt x="1005" y="2634"/>
                    <a:pt x="1227" y="2726"/>
                    <a:pt x="1480" y="2711"/>
                  </a:cubicBezTo>
                  <a:cubicBezTo>
                    <a:pt x="1773" y="2693"/>
                    <a:pt x="2056" y="2560"/>
                    <a:pt x="2329" y="2432"/>
                  </a:cubicBezTo>
                  <a:cubicBezTo>
                    <a:pt x="2498" y="2353"/>
                    <a:pt x="2657" y="2279"/>
                    <a:pt x="2806" y="2238"/>
                  </a:cubicBezTo>
                  <a:cubicBezTo>
                    <a:pt x="2972" y="2193"/>
                    <a:pt x="3102" y="2197"/>
                    <a:pt x="3212" y="2252"/>
                  </a:cubicBezTo>
                  <a:cubicBezTo>
                    <a:pt x="3303" y="2296"/>
                    <a:pt x="3380" y="2374"/>
                    <a:pt x="3446" y="2490"/>
                  </a:cubicBezTo>
                  <a:cubicBezTo>
                    <a:pt x="3518" y="2615"/>
                    <a:pt x="3576" y="2780"/>
                    <a:pt x="3624" y="2994"/>
                  </a:cubicBezTo>
                  <a:lnTo>
                    <a:pt x="3622" y="29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81"/>
            <p:cNvSpPr>
              <a:spLocks/>
            </p:cNvSpPr>
            <p:nvPr/>
          </p:nvSpPr>
          <p:spPr bwMode="auto">
            <a:xfrm rot="20039755">
              <a:off x="-2267726" y="116343"/>
              <a:ext cx="13569950" cy="11237913"/>
            </a:xfrm>
            <a:custGeom>
              <a:avLst/>
              <a:gdLst>
                <a:gd name="T0" fmla="*/ 3615 w 3617"/>
                <a:gd name="T1" fmla="*/ 2995 h 2995"/>
                <a:gd name="T2" fmla="*/ 3442 w 3617"/>
                <a:gd name="T3" fmla="*/ 2490 h 2995"/>
                <a:gd name="T4" fmla="*/ 3211 w 3617"/>
                <a:gd name="T5" fmla="*/ 2252 h 2995"/>
                <a:gd name="T6" fmla="*/ 2805 w 3617"/>
                <a:gd name="T7" fmla="*/ 2243 h 2995"/>
                <a:gd name="T8" fmla="*/ 2325 w 3617"/>
                <a:gd name="T9" fmla="*/ 2445 h 2995"/>
                <a:gd name="T10" fmla="*/ 1464 w 3617"/>
                <a:gd name="T11" fmla="*/ 2740 h 2995"/>
                <a:gd name="T12" fmla="*/ 783 w 3617"/>
                <a:gd name="T13" fmla="*/ 2459 h 2995"/>
                <a:gd name="T14" fmla="*/ 424 w 3617"/>
                <a:gd name="T15" fmla="*/ 1930 h 2995"/>
                <a:gd name="T16" fmla="*/ 96 w 3617"/>
                <a:gd name="T17" fmla="*/ 981 h 2995"/>
                <a:gd name="T18" fmla="*/ 10 w 3617"/>
                <a:gd name="T19" fmla="*/ 430 h 2995"/>
                <a:gd name="T20" fmla="*/ 61 w 3617"/>
                <a:gd name="T21" fmla="*/ 0 h 2995"/>
                <a:gd name="T22" fmla="*/ 63 w 3617"/>
                <a:gd name="T23" fmla="*/ 1 h 2995"/>
                <a:gd name="T24" fmla="*/ 12 w 3617"/>
                <a:gd name="T25" fmla="*/ 430 h 2995"/>
                <a:gd name="T26" fmla="*/ 98 w 3617"/>
                <a:gd name="T27" fmla="*/ 980 h 2995"/>
                <a:gd name="T28" fmla="*/ 426 w 3617"/>
                <a:gd name="T29" fmla="*/ 1930 h 2995"/>
                <a:gd name="T30" fmla="*/ 784 w 3617"/>
                <a:gd name="T31" fmla="*/ 2458 h 2995"/>
                <a:gd name="T32" fmla="*/ 1464 w 3617"/>
                <a:gd name="T33" fmla="*/ 2738 h 2995"/>
                <a:gd name="T34" fmla="*/ 2325 w 3617"/>
                <a:gd name="T35" fmla="*/ 2444 h 2995"/>
                <a:gd name="T36" fmla="*/ 2804 w 3617"/>
                <a:gd name="T37" fmla="*/ 2242 h 2995"/>
                <a:gd name="T38" fmla="*/ 3212 w 3617"/>
                <a:gd name="T39" fmla="*/ 2251 h 2995"/>
                <a:gd name="T40" fmla="*/ 3443 w 3617"/>
                <a:gd name="T41" fmla="*/ 2489 h 2995"/>
                <a:gd name="T42" fmla="*/ 3617 w 3617"/>
                <a:gd name="T43" fmla="*/ 2994 h 2995"/>
                <a:gd name="T44" fmla="*/ 3615 w 3617"/>
                <a:gd name="T45" fmla="*/ 2995 h 2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17" h="2995">
                  <a:moveTo>
                    <a:pt x="3615" y="2995"/>
                  </a:moveTo>
                  <a:cubicBezTo>
                    <a:pt x="3569" y="2780"/>
                    <a:pt x="3512" y="2614"/>
                    <a:pt x="3442" y="2490"/>
                  </a:cubicBezTo>
                  <a:cubicBezTo>
                    <a:pt x="3376" y="2374"/>
                    <a:pt x="3301" y="2296"/>
                    <a:pt x="3211" y="2252"/>
                  </a:cubicBezTo>
                  <a:cubicBezTo>
                    <a:pt x="3101" y="2199"/>
                    <a:pt x="2972" y="2196"/>
                    <a:pt x="2805" y="2243"/>
                  </a:cubicBezTo>
                  <a:cubicBezTo>
                    <a:pt x="2656" y="2286"/>
                    <a:pt x="2495" y="2363"/>
                    <a:pt x="2325" y="2445"/>
                  </a:cubicBezTo>
                  <a:cubicBezTo>
                    <a:pt x="2048" y="2579"/>
                    <a:pt x="1761" y="2718"/>
                    <a:pt x="1464" y="2740"/>
                  </a:cubicBezTo>
                  <a:cubicBezTo>
                    <a:pt x="1207" y="2758"/>
                    <a:pt x="984" y="2667"/>
                    <a:pt x="783" y="2459"/>
                  </a:cubicBezTo>
                  <a:cubicBezTo>
                    <a:pt x="661" y="2334"/>
                    <a:pt x="547" y="2166"/>
                    <a:pt x="424" y="1930"/>
                  </a:cubicBezTo>
                  <a:cubicBezTo>
                    <a:pt x="328" y="1745"/>
                    <a:pt x="189" y="1380"/>
                    <a:pt x="96" y="981"/>
                  </a:cubicBezTo>
                  <a:cubicBezTo>
                    <a:pt x="48" y="775"/>
                    <a:pt x="19" y="590"/>
                    <a:pt x="10" y="430"/>
                  </a:cubicBezTo>
                  <a:cubicBezTo>
                    <a:pt x="0" y="247"/>
                    <a:pt x="18" y="102"/>
                    <a:pt x="61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19" y="103"/>
                    <a:pt x="2" y="247"/>
                    <a:pt x="12" y="430"/>
                  </a:cubicBezTo>
                  <a:cubicBezTo>
                    <a:pt x="21" y="589"/>
                    <a:pt x="50" y="775"/>
                    <a:pt x="98" y="980"/>
                  </a:cubicBezTo>
                  <a:cubicBezTo>
                    <a:pt x="191" y="1379"/>
                    <a:pt x="330" y="1744"/>
                    <a:pt x="426" y="1930"/>
                  </a:cubicBezTo>
                  <a:cubicBezTo>
                    <a:pt x="549" y="2165"/>
                    <a:pt x="662" y="2333"/>
                    <a:pt x="784" y="2458"/>
                  </a:cubicBezTo>
                  <a:cubicBezTo>
                    <a:pt x="985" y="2665"/>
                    <a:pt x="1207" y="2756"/>
                    <a:pt x="1464" y="2738"/>
                  </a:cubicBezTo>
                  <a:cubicBezTo>
                    <a:pt x="1760" y="2716"/>
                    <a:pt x="2047" y="2578"/>
                    <a:pt x="2325" y="2444"/>
                  </a:cubicBezTo>
                  <a:cubicBezTo>
                    <a:pt x="2495" y="2362"/>
                    <a:pt x="2655" y="2284"/>
                    <a:pt x="2804" y="2242"/>
                  </a:cubicBezTo>
                  <a:cubicBezTo>
                    <a:pt x="2972" y="2194"/>
                    <a:pt x="3101" y="2197"/>
                    <a:pt x="3212" y="2251"/>
                  </a:cubicBezTo>
                  <a:cubicBezTo>
                    <a:pt x="3302" y="2295"/>
                    <a:pt x="3378" y="2373"/>
                    <a:pt x="3443" y="2489"/>
                  </a:cubicBezTo>
                  <a:cubicBezTo>
                    <a:pt x="3514" y="2614"/>
                    <a:pt x="3571" y="2779"/>
                    <a:pt x="3617" y="2994"/>
                  </a:cubicBezTo>
                  <a:lnTo>
                    <a:pt x="3615" y="29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82"/>
            <p:cNvSpPr>
              <a:spLocks/>
            </p:cNvSpPr>
            <p:nvPr/>
          </p:nvSpPr>
          <p:spPr bwMode="auto">
            <a:xfrm rot="20039755">
              <a:off x="-2284862" y="172208"/>
              <a:ext cx="13541375" cy="11236326"/>
            </a:xfrm>
            <a:custGeom>
              <a:avLst/>
              <a:gdLst>
                <a:gd name="T0" fmla="*/ 3607 w 3609"/>
                <a:gd name="T1" fmla="*/ 2994 h 2994"/>
                <a:gd name="T2" fmla="*/ 3438 w 3609"/>
                <a:gd name="T3" fmla="*/ 2487 h 2994"/>
                <a:gd name="T4" fmla="*/ 3210 w 3609"/>
                <a:gd name="T5" fmla="*/ 2251 h 2994"/>
                <a:gd name="T6" fmla="*/ 2803 w 3609"/>
                <a:gd name="T7" fmla="*/ 2246 h 2994"/>
                <a:gd name="T8" fmla="*/ 2320 w 3609"/>
                <a:gd name="T9" fmla="*/ 2456 h 2994"/>
                <a:gd name="T10" fmla="*/ 1893 w 3609"/>
                <a:gd name="T11" fmla="*/ 2653 h 2994"/>
                <a:gd name="T12" fmla="*/ 1448 w 3609"/>
                <a:gd name="T13" fmla="*/ 2766 h 2994"/>
                <a:gd name="T14" fmla="*/ 763 w 3609"/>
                <a:gd name="T15" fmla="*/ 2490 h 2994"/>
                <a:gd name="T16" fmla="*/ 409 w 3609"/>
                <a:gd name="T17" fmla="*/ 1952 h 2994"/>
                <a:gd name="T18" fmla="*/ 89 w 3609"/>
                <a:gd name="T19" fmla="*/ 987 h 2994"/>
                <a:gd name="T20" fmla="*/ 8 w 3609"/>
                <a:gd name="T21" fmla="*/ 430 h 2994"/>
                <a:gd name="T22" fmla="*/ 65 w 3609"/>
                <a:gd name="T23" fmla="*/ 0 h 2994"/>
                <a:gd name="T24" fmla="*/ 67 w 3609"/>
                <a:gd name="T25" fmla="*/ 1 h 2994"/>
                <a:gd name="T26" fmla="*/ 10 w 3609"/>
                <a:gd name="T27" fmla="*/ 430 h 2994"/>
                <a:gd name="T28" fmla="*/ 90 w 3609"/>
                <a:gd name="T29" fmla="*/ 986 h 2994"/>
                <a:gd name="T30" fmla="*/ 411 w 3609"/>
                <a:gd name="T31" fmla="*/ 1952 h 2994"/>
                <a:gd name="T32" fmla="*/ 765 w 3609"/>
                <a:gd name="T33" fmla="*/ 2488 h 2994"/>
                <a:gd name="T34" fmla="*/ 1447 w 3609"/>
                <a:gd name="T35" fmla="*/ 2764 h 2994"/>
                <a:gd name="T36" fmla="*/ 2319 w 3609"/>
                <a:gd name="T37" fmla="*/ 2455 h 2994"/>
                <a:gd name="T38" fmla="*/ 2803 w 3609"/>
                <a:gd name="T39" fmla="*/ 2244 h 2994"/>
                <a:gd name="T40" fmla="*/ 3211 w 3609"/>
                <a:gd name="T41" fmla="*/ 2249 h 2994"/>
                <a:gd name="T42" fmla="*/ 3440 w 3609"/>
                <a:gd name="T43" fmla="*/ 2487 h 2994"/>
                <a:gd name="T44" fmla="*/ 3609 w 3609"/>
                <a:gd name="T45" fmla="*/ 2994 h 2994"/>
                <a:gd name="T46" fmla="*/ 3607 w 3609"/>
                <a:gd name="T47" fmla="*/ 2994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09" h="2994">
                  <a:moveTo>
                    <a:pt x="3607" y="2994"/>
                  </a:moveTo>
                  <a:cubicBezTo>
                    <a:pt x="3563" y="2778"/>
                    <a:pt x="3507" y="2612"/>
                    <a:pt x="3438" y="2487"/>
                  </a:cubicBezTo>
                  <a:cubicBezTo>
                    <a:pt x="3374" y="2372"/>
                    <a:pt x="3299" y="2294"/>
                    <a:pt x="3210" y="2251"/>
                  </a:cubicBezTo>
                  <a:cubicBezTo>
                    <a:pt x="3100" y="2197"/>
                    <a:pt x="2971" y="2196"/>
                    <a:pt x="2803" y="2246"/>
                  </a:cubicBezTo>
                  <a:cubicBezTo>
                    <a:pt x="2653" y="2291"/>
                    <a:pt x="2492" y="2371"/>
                    <a:pt x="2320" y="2456"/>
                  </a:cubicBezTo>
                  <a:cubicBezTo>
                    <a:pt x="2182" y="2525"/>
                    <a:pt x="2040" y="2596"/>
                    <a:pt x="1893" y="2653"/>
                  </a:cubicBezTo>
                  <a:cubicBezTo>
                    <a:pt x="1728" y="2718"/>
                    <a:pt x="1582" y="2755"/>
                    <a:pt x="1448" y="2766"/>
                  </a:cubicBezTo>
                  <a:cubicBezTo>
                    <a:pt x="1188" y="2788"/>
                    <a:pt x="964" y="2697"/>
                    <a:pt x="763" y="2490"/>
                  </a:cubicBezTo>
                  <a:cubicBezTo>
                    <a:pt x="640" y="2361"/>
                    <a:pt x="528" y="2191"/>
                    <a:pt x="409" y="1952"/>
                  </a:cubicBezTo>
                  <a:cubicBezTo>
                    <a:pt x="314" y="1762"/>
                    <a:pt x="178" y="1389"/>
                    <a:pt x="89" y="987"/>
                  </a:cubicBezTo>
                  <a:cubicBezTo>
                    <a:pt x="42" y="778"/>
                    <a:pt x="15" y="591"/>
                    <a:pt x="8" y="430"/>
                  </a:cubicBezTo>
                  <a:cubicBezTo>
                    <a:pt x="0" y="245"/>
                    <a:pt x="20" y="101"/>
                    <a:pt x="65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21" y="101"/>
                    <a:pt x="2" y="246"/>
                    <a:pt x="10" y="430"/>
                  </a:cubicBezTo>
                  <a:cubicBezTo>
                    <a:pt x="17" y="590"/>
                    <a:pt x="44" y="778"/>
                    <a:pt x="90" y="986"/>
                  </a:cubicBezTo>
                  <a:cubicBezTo>
                    <a:pt x="180" y="1389"/>
                    <a:pt x="316" y="1761"/>
                    <a:pt x="411" y="1952"/>
                  </a:cubicBezTo>
                  <a:cubicBezTo>
                    <a:pt x="529" y="2190"/>
                    <a:pt x="642" y="2360"/>
                    <a:pt x="765" y="2488"/>
                  </a:cubicBezTo>
                  <a:cubicBezTo>
                    <a:pt x="965" y="2696"/>
                    <a:pt x="1188" y="2786"/>
                    <a:pt x="1447" y="2764"/>
                  </a:cubicBezTo>
                  <a:cubicBezTo>
                    <a:pt x="1748" y="2739"/>
                    <a:pt x="2038" y="2594"/>
                    <a:pt x="2319" y="2455"/>
                  </a:cubicBezTo>
                  <a:cubicBezTo>
                    <a:pt x="2491" y="2369"/>
                    <a:pt x="2653" y="2289"/>
                    <a:pt x="2803" y="2244"/>
                  </a:cubicBezTo>
                  <a:cubicBezTo>
                    <a:pt x="2971" y="2194"/>
                    <a:pt x="3101" y="2195"/>
                    <a:pt x="3211" y="2249"/>
                  </a:cubicBezTo>
                  <a:cubicBezTo>
                    <a:pt x="3301" y="2293"/>
                    <a:pt x="3375" y="2370"/>
                    <a:pt x="3440" y="2487"/>
                  </a:cubicBezTo>
                  <a:cubicBezTo>
                    <a:pt x="3509" y="2612"/>
                    <a:pt x="3564" y="2778"/>
                    <a:pt x="3609" y="2994"/>
                  </a:cubicBezTo>
                  <a:lnTo>
                    <a:pt x="3607" y="29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83"/>
            <p:cNvSpPr>
              <a:spLocks/>
            </p:cNvSpPr>
            <p:nvPr/>
          </p:nvSpPr>
          <p:spPr bwMode="auto">
            <a:xfrm rot="20039755">
              <a:off x="-2264034" y="221134"/>
              <a:ext cx="13508038" cy="11231563"/>
            </a:xfrm>
            <a:custGeom>
              <a:avLst/>
              <a:gdLst>
                <a:gd name="T0" fmla="*/ 3598 w 3600"/>
                <a:gd name="T1" fmla="*/ 2993 h 2993"/>
                <a:gd name="T2" fmla="*/ 3434 w 3600"/>
                <a:gd name="T3" fmla="*/ 2485 h 2993"/>
                <a:gd name="T4" fmla="*/ 3208 w 3600"/>
                <a:gd name="T5" fmla="*/ 2248 h 2993"/>
                <a:gd name="T6" fmla="*/ 2801 w 3600"/>
                <a:gd name="T7" fmla="*/ 2248 h 2993"/>
                <a:gd name="T8" fmla="*/ 2314 w 3600"/>
                <a:gd name="T9" fmla="*/ 2466 h 2993"/>
                <a:gd name="T10" fmla="*/ 1882 w 3600"/>
                <a:gd name="T11" fmla="*/ 2672 h 2993"/>
                <a:gd name="T12" fmla="*/ 1430 w 3600"/>
                <a:gd name="T13" fmla="*/ 2792 h 2993"/>
                <a:gd name="T14" fmla="*/ 743 w 3600"/>
                <a:gd name="T15" fmla="*/ 2519 h 2993"/>
                <a:gd name="T16" fmla="*/ 393 w 3600"/>
                <a:gd name="T17" fmla="*/ 1974 h 2993"/>
                <a:gd name="T18" fmla="*/ 231 w 3600"/>
                <a:gd name="T19" fmla="*/ 1552 h 2993"/>
                <a:gd name="T20" fmla="*/ 81 w 3600"/>
                <a:gd name="T21" fmla="*/ 992 h 2993"/>
                <a:gd name="T22" fmla="*/ 6 w 3600"/>
                <a:gd name="T23" fmla="*/ 429 h 2993"/>
                <a:gd name="T24" fmla="*/ 69 w 3600"/>
                <a:gd name="T25" fmla="*/ 0 h 2993"/>
                <a:gd name="T26" fmla="*/ 70 w 3600"/>
                <a:gd name="T27" fmla="*/ 0 h 2993"/>
                <a:gd name="T28" fmla="*/ 7 w 3600"/>
                <a:gd name="T29" fmla="*/ 429 h 2993"/>
                <a:gd name="T30" fmla="*/ 83 w 3600"/>
                <a:gd name="T31" fmla="*/ 992 h 2993"/>
                <a:gd name="T32" fmla="*/ 394 w 3600"/>
                <a:gd name="T33" fmla="*/ 1973 h 2993"/>
                <a:gd name="T34" fmla="*/ 745 w 3600"/>
                <a:gd name="T35" fmla="*/ 2518 h 2993"/>
                <a:gd name="T36" fmla="*/ 1430 w 3600"/>
                <a:gd name="T37" fmla="*/ 2790 h 2993"/>
                <a:gd name="T38" fmla="*/ 2313 w 3600"/>
                <a:gd name="T39" fmla="*/ 2465 h 2993"/>
                <a:gd name="T40" fmla="*/ 2800 w 3600"/>
                <a:gd name="T41" fmla="*/ 2246 h 2993"/>
                <a:gd name="T42" fmla="*/ 3209 w 3600"/>
                <a:gd name="T43" fmla="*/ 2247 h 2993"/>
                <a:gd name="T44" fmla="*/ 3435 w 3600"/>
                <a:gd name="T45" fmla="*/ 2484 h 2993"/>
                <a:gd name="T46" fmla="*/ 3600 w 3600"/>
                <a:gd name="T47" fmla="*/ 2993 h 2993"/>
                <a:gd name="T48" fmla="*/ 3598 w 3600"/>
                <a:gd name="T49" fmla="*/ 2993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00" h="2993">
                  <a:moveTo>
                    <a:pt x="3598" y="2993"/>
                  </a:moveTo>
                  <a:cubicBezTo>
                    <a:pt x="3556" y="2776"/>
                    <a:pt x="3502" y="2610"/>
                    <a:pt x="3434" y="2485"/>
                  </a:cubicBezTo>
                  <a:cubicBezTo>
                    <a:pt x="3371" y="2369"/>
                    <a:pt x="3297" y="2292"/>
                    <a:pt x="3208" y="2248"/>
                  </a:cubicBezTo>
                  <a:cubicBezTo>
                    <a:pt x="3099" y="2195"/>
                    <a:pt x="2969" y="2195"/>
                    <a:pt x="2801" y="2248"/>
                  </a:cubicBezTo>
                  <a:cubicBezTo>
                    <a:pt x="2650" y="2295"/>
                    <a:pt x="2487" y="2378"/>
                    <a:pt x="2314" y="2466"/>
                  </a:cubicBezTo>
                  <a:cubicBezTo>
                    <a:pt x="2174" y="2538"/>
                    <a:pt x="2030" y="2612"/>
                    <a:pt x="1882" y="2672"/>
                  </a:cubicBezTo>
                  <a:cubicBezTo>
                    <a:pt x="1714" y="2739"/>
                    <a:pt x="1566" y="2779"/>
                    <a:pt x="1430" y="2792"/>
                  </a:cubicBezTo>
                  <a:cubicBezTo>
                    <a:pt x="1167" y="2817"/>
                    <a:pt x="942" y="2727"/>
                    <a:pt x="743" y="2519"/>
                  </a:cubicBezTo>
                  <a:cubicBezTo>
                    <a:pt x="620" y="2389"/>
                    <a:pt x="508" y="2216"/>
                    <a:pt x="393" y="1974"/>
                  </a:cubicBezTo>
                  <a:cubicBezTo>
                    <a:pt x="342" y="1868"/>
                    <a:pt x="285" y="1718"/>
                    <a:pt x="231" y="1552"/>
                  </a:cubicBezTo>
                  <a:cubicBezTo>
                    <a:pt x="171" y="1368"/>
                    <a:pt x="119" y="1174"/>
                    <a:pt x="81" y="992"/>
                  </a:cubicBezTo>
                  <a:cubicBezTo>
                    <a:pt x="36" y="780"/>
                    <a:pt x="11" y="591"/>
                    <a:pt x="6" y="429"/>
                  </a:cubicBezTo>
                  <a:cubicBezTo>
                    <a:pt x="0" y="243"/>
                    <a:pt x="21" y="99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3" y="99"/>
                    <a:pt x="1" y="244"/>
                    <a:pt x="7" y="429"/>
                  </a:cubicBezTo>
                  <a:cubicBezTo>
                    <a:pt x="13" y="591"/>
                    <a:pt x="38" y="780"/>
                    <a:pt x="83" y="992"/>
                  </a:cubicBezTo>
                  <a:cubicBezTo>
                    <a:pt x="168" y="1396"/>
                    <a:pt x="304" y="1784"/>
                    <a:pt x="394" y="1973"/>
                  </a:cubicBezTo>
                  <a:cubicBezTo>
                    <a:pt x="510" y="2215"/>
                    <a:pt x="621" y="2388"/>
                    <a:pt x="745" y="2518"/>
                  </a:cubicBezTo>
                  <a:cubicBezTo>
                    <a:pt x="943" y="2726"/>
                    <a:pt x="1167" y="2815"/>
                    <a:pt x="1430" y="2790"/>
                  </a:cubicBezTo>
                  <a:cubicBezTo>
                    <a:pt x="1734" y="2761"/>
                    <a:pt x="2028" y="2610"/>
                    <a:pt x="2313" y="2465"/>
                  </a:cubicBezTo>
                  <a:cubicBezTo>
                    <a:pt x="2486" y="2376"/>
                    <a:pt x="2649" y="2293"/>
                    <a:pt x="2800" y="2246"/>
                  </a:cubicBezTo>
                  <a:cubicBezTo>
                    <a:pt x="2969" y="2193"/>
                    <a:pt x="3099" y="2193"/>
                    <a:pt x="3209" y="2247"/>
                  </a:cubicBezTo>
                  <a:cubicBezTo>
                    <a:pt x="3298" y="2290"/>
                    <a:pt x="3372" y="2368"/>
                    <a:pt x="3435" y="2484"/>
                  </a:cubicBezTo>
                  <a:cubicBezTo>
                    <a:pt x="3504" y="2609"/>
                    <a:pt x="3557" y="2776"/>
                    <a:pt x="3600" y="2993"/>
                  </a:cubicBezTo>
                  <a:lnTo>
                    <a:pt x="3598" y="29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84"/>
            <p:cNvSpPr>
              <a:spLocks/>
            </p:cNvSpPr>
            <p:nvPr/>
          </p:nvSpPr>
          <p:spPr bwMode="auto">
            <a:xfrm rot="20039755">
              <a:off x="-2208000" y="251179"/>
              <a:ext cx="13476288" cy="11234738"/>
            </a:xfrm>
            <a:custGeom>
              <a:avLst/>
              <a:gdLst>
                <a:gd name="T0" fmla="*/ 3590 w 3592"/>
                <a:gd name="T1" fmla="*/ 2994 h 2994"/>
                <a:gd name="T2" fmla="*/ 3430 w 3592"/>
                <a:gd name="T3" fmla="*/ 2484 h 2994"/>
                <a:gd name="T4" fmla="*/ 3207 w 3592"/>
                <a:gd name="T5" fmla="*/ 2248 h 2994"/>
                <a:gd name="T6" fmla="*/ 2799 w 3592"/>
                <a:gd name="T7" fmla="*/ 2251 h 2994"/>
                <a:gd name="T8" fmla="*/ 2309 w 3592"/>
                <a:gd name="T9" fmla="*/ 2478 h 2994"/>
                <a:gd name="T10" fmla="*/ 1871 w 3592"/>
                <a:gd name="T11" fmla="*/ 2692 h 2994"/>
                <a:gd name="T12" fmla="*/ 1413 w 3592"/>
                <a:gd name="T13" fmla="*/ 2819 h 2994"/>
                <a:gd name="T14" fmla="*/ 1319 w 3592"/>
                <a:gd name="T15" fmla="*/ 2824 h 2994"/>
                <a:gd name="T16" fmla="*/ 724 w 3592"/>
                <a:gd name="T17" fmla="*/ 2550 h 2994"/>
                <a:gd name="T18" fmla="*/ 377 w 3592"/>
                <a:gd name="T19" fmla="*/ 1997 h 2994"/>
                <a:gd name="T20" fmla="*/ 74 w 3592"/>
                <a:gd name="T21" fmla="*/ 999 h 2994"/>
                <a:gd name="T22" fmla="*/ 4 w 3592"/>
                <a:gd name="T23" fmla="*/ 430 h 2994"/>
                <a:gd name="T24" fmla="*/ 73 w 3592"/>
                <a:gd name="T25" fmla="*/ 0 h 2994"/>
                <a:gd name="T26" fmla="*/ 75 w 3592"/>
                <a:gd name="T27" fmla="*/ 1 h 2994"/>
                <a:gd name="T28" fmla="*/ 6 w 3592"/>
                <a:gd name="T29" fmla="*/ 430 h 2994"/>
                <a:gd name="T30" fmla="*/ 75 w 3592"/>
                <a:gd name="T31" fmla="*/ 999 h 2994"/>
                <a:gd name="T32" fmla="*/ 379 w 3592"/>
                <a:gd name="T33" fmla="*/ 1996 h 2994"/>
                <a:gd name="T34" fmla="*/ 726 w 3592"/>
                <a:gd name="T35" fmla="*/ 2549 h 2994"/>
                <a:gd name="T36" fmla="*/ 1319 w 3592"/>
                <a:gd name="T37" fmla="*/ 2822 h 2994"/>
                <a:gd name="T38" fmla="*/ 1413 w 3592"/>
                <a:gd name="T39" fmla="*/ 2817 h 2994"/>
                <a:gd name="T40" fmla="*/ 2308 w 3592"/>
                <a:gd name="T41" fmla="*/ 2476 h 2994"/>
                <a:gd name="T42" fmla="*/ 2798 w 3592"/>
                <a:gd name="T43" fmla="*/ 2249 h 2994"/>
                <a:gd name="T44" fmla="*/ 3208 w 3592"/>
                <a:gd name="T45" fmla="*/ 2246 h 2994"/>
                <a:gd name="T46" fmla="*/ 3432 w 3592"/>
                <a:gd name="T47" fmla="*/ 2483 h 2994"/>
                <a:gd name="T48" fmla="*/ 3592 w 3592"/>
                <a:gd name="T49" fmla="*/ 2993 h 2994"/>
                <a:gd name="T50" fmla="*/ 3590 w 3592"/>
                <a:gd name="T51" fmla="*/ 2994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92" h="2994">
                  <a:moveTo>
                    <a:pt x="3590" y="2994"/>
                  </a:moveTo>
                  <a:cubicBezTo>
                    <a:pt x="3549" y="2776"/>
                    <a:pt x="3497" y="2609"/>
                    <a:pt x="3430" y="2484"/>
                  </a:cubicBezTo>
                  <a:cubicBezTo>
                    <a:pt x="3368" y="2367"/>
                    <a:pt x="3295" y="2290"/>
                    <a:pt x="3207" y="2248"/>
                  </a:cubicBezTo>
                  <a:cubicBezTo>
                    <a:pt x="3098" y="2195"/>
                    <a:pt x="2968" y="2196"/>
                    <a:pt x="2799" y="2251"/>
                  </a:cubicBezTo>
                  <a:cubicBezTo>
                    <a:pt x="2648" y="2300"/>
                    <a:pt x="2483" y="2386"/>
                    <a:pt x="2309" y="2478"/>
                  </a:cubicBezTo>
                  <a:cubicBezTo>
                    <a:pt x="2168" y="2552"/>
                    <a:pt x="2021" y="2629"/>
                    <a:pt x="1871" y="2692"/>
                  </a:cubicBezTo>
                  <a:cubicBezTo>
                    <a:pt x="1701" y="2763"/>
                    <a:pt x="1551" y="2804"/>
                    <a:pt x="1413" y="2819"/>
                  </a:cubicBezTo>
                  <a:cubicBezTo>
                    <a:pt x="1381" y="2822"/>
                    <a:pt x="1350" y="2824"/>
                    <a:pt x="1319" y="2824"/>
                  </a:cubicBezTo>
                  <a:cubicBezTo>
                    <a:pt x="1093" y="2824"/>
                    <a:pt x="898" y="2734"/>
                    <a:pt x="724" y="2550"/>
                  </a:cubicBezTo>
                  <a:cubicBezTo>
                    <a:pt x="600" y="2418"/>
                    <a:pt x="490" y="2242"/>
                    <a:pt x="377" y="1997"/>
                  </a:cubicBezTo>
                  <a:cubicBezTo>
                    <a:pt x="288" y="1802"/>
                    <a:pt x="155" y="1407"/>
                    <a:pt x="74" y="999"/>
                  </a:cubicBezTo>
                  <a:cubicBezTo>
                    <a:pt x="31" y="784"/>
                    <a:pt x="7" y="593"/>
                    <a:pt x="4" y="430"/>
                  </a:cubicBezTo>
                  <a:cubicBezTo>
                    <a:pt x="0" y="243"/>
                    <a:pt x="23" y="98"/>
                    <a:pt x="73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25" y="99"/>
                    <a:pt x="2" y="243"/>
                    <a:pt x="6" y="430"/>
                  </a:cubicBezTo>
                  <a:cubicBezTo>
                    <a:pt x="9" y="592"/>
                    <a:pt x="32" y="784"/>
                    <a:pt x="75" y="999"/>
                  </a:cubicBezTo>
                  <a:cubicBezTo>
                    <a:pt x="157" y="1406"/>
                    <a:pt x="290" y="1801"/>
                    <a:pt x="379" y="1996"/>
                  </a:cubicBezTo>
                  <a:cubicBezTo>
                    <a:pt x="491" y="2241"/>
                    <a:pt x="602" y="2417"/>
                    <a:pt x="726" y="2549"/>
                  </a:cubicBezTo>
                  <a:cubicBezTo>
                    <a:pt x="899" y="2732"/>
                    <a:pt x="1093" y="2822"/>
                    <a:pt x="1319" y="2822"/>
                  </a:cubicBezTo>
                  <a:cubicBezTo>
                    <a:pt x="1350" y="2822"/>
                    <a:pt x="1381" y="2820"/>
                    <a:pt x="1413" y="2817"/>
                  </a:cubicBezTo>
                  <a:cubicBezTo>
                    <a:pt x="1721" y="2784"/>
                    <a:pt x="2020" y="2628"/>
                    <a:pt x="2308" y="2476"/>
                  </a:cubicBezTo>
                  <a:cubicBezTo>
                    <a:pt x="2482" y="2385"/>
                    <a:pt x="2647" y="2298"/>
                    <a:pt x="2798" y="2249"/>
                  </a:cubicBezTo>
                  <a:cubicBezTo>
                    <a:pt x="2968" y="2194"/>
                    <a:pt x="3098" y="2193"/>
                    <a:pt x="3208" y="2246"/>
                  </a:cubicBezTo>
                  <a:cubicBezTo>
                    <a:pt x="3296" y="2289"/>
                    <a:pt x="3370" y="2366"/>
                    <a:pt x="3432" y="2483"/>
                  </a:cubicBezTo>
                  <a:cubicBezTo>
                    <a:pt x="3499" y="2608"/>
                    <a:pt x="3551" y="2775"/>
                    <a:pt x="3592" y="2993"/>
                  </a:cubicBezTo>
                  <a:lnTo>
                    <a:pt x="3590" y="29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5"/>
            <p:cNvSpPr>
              <a:spLocks/>
            </p:cNvSpPr>
            <p:nvPr/>
          </p:nvSpPr>
          <p:spPr bwMode="auto">
            <a:xfrm rot="20039755">
              <a:off x="-2108509" y="272160"/>
              <a:ext cx="13450888" cy="11229976"/>
            </a:xfrm>
            <a:custGeom>
              <a:avLst/>
              <a:gdLst>
                <a:gd name="T0" fmla="*/ 3583 w 3585"/>
                <a:gd name="T1" fmla="*/ 2993 h 2993"/>
                <a:gd name="T2" fmla="*/ 3427 w 3585"/>
                <a:gd name="T3" fmla="*/ 2481 h 2993"/>
                <a:gd name="T4" fmla="*/ 3207 w 3585"/>
                <a:gd name="T5" fmla="*/ 2245 h 2993"/>
                <a:gd name="T6" fmla="*/ 2797 w 3585"/>
                <a:gd name="T7" fmla="*/ 2252 h 2993"/>
                <a:gd name="T8" fmla="*/ 2304 w 3585"/>
                <a:gd name="T9" fmla="*/ 2488 h 2993"/>
                <a:gd name="T10" fmla="*/ 1861 w 3585"/>
                <a:gd name="T11" fmla="*/ 2710 h 2993"/>
                <a:gd name="T12" fmla="*/ 1397 w 3585"/>
                <a:gd name="T13" fmla="*/ 2844 h 2993"/>
                <a:gd name="T14" fmla="*/ 1008 w 3585"/>
                <a:gd name="T15" fmla="*/ 2796 h 2993"/>
                <a:gd name="T16" fmla="*/ 706 w 3585"/>
                <a:gd name="T17" fmla="*/ 2579 h 2993"/>
                <a:gd name="T18" fmla="*/ 363 w 3585"/>
                <a:gd name="T19" fmla="*/ 2018 h 2993"/>
                <a:gd name="T20" fmla="*/ 67 w 3585"/>
                <a:gd name="T21" fmla="*/ 1005 h 2993"/>
                <a:gd name="T22" fmla="*/ 2 w 3585"/>
                <a:gd name="T23" fmla="*/ 430 h 2993"/>
                <a:gd name="T24" fmla="*/ 78 w 3585"/>
                <a:gd name="T25" fmla="*/ 0 h 2993"/>
                <a:gd name="T26" fmla="*/ 79 w 3585"/>
                <a:gd name="T27" fmla="*/ 1 h 2993"/>
                <a:gd name="T28" fmla="*/ 4 w 3585"/>
                <a:gd name="T29" fmla="*/ 430 h 2993"/>
                <a:gd name="T30" fmla="*/ 69 w 3585"/>
                <a:gd name="T31" fmla="*/ 1004 h 2993"/>
                <a:gd name="T32" fmla="*/ 364 w 3585"/>
                <a:gd name="T33" fmla="*/ 2017 h 2993"/>
                <a:gd name="T34" fmla="*/ 707 w 3585"/>
                <a:gd name="T35" fmla="*/ 2578 h 2993"/>
                <a:gd name="T36" fmla="*/ 1293 w 3585"/>
                <a:gd name="T37" fmla="*/ 2849 h 2993"/>
                <a:gd name="T38" fmla="*/ 1397 w 3585"/>
                <a:gd name="T39" fmla="*/ 2843 h 2993"/>
                <a:gd name="T40" fmla="*/ 2303 w 3585"/>
                <a:gd name="T41" fmla="*/ 2486 h 2993"/>
                <a:gd name="T42" fmla="*/ 2797 w 3585"/>
                <a:gd name="T43" fmla="*/ 2250 h 2993"/>
                <a:gd name="T44" fmla="*/ 3208 w 3585"/>
                <a:gd name="T45" fmla="*/ 2243 h 2993"/>
                <a:gd name="T46" fmla="*/ 3429 w 3585"/>
                <a:gd name="T47" fmla="*/ 2480 h 2993"/>
                <a:gd name="T48" fmla="*/ 3585 w 3585"/>
                <a:gd name="T49" fmla="*/ 2992 h 2993"/>
                <a:gd name="T50" fmla="*/ 3583 w 3585"/>
                <a:gd name="T51" fmla="*/ 2993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85" h="2993">
                  <a:moveTo>
                    <a:pt x="3583" y="2993"/>
                  </a:moveTo>
                  <a:cubicBezTo>
                    <a:pt x="3544" y="2774"/>
                    <a:pt x="3493" y="2606"/>
                    <a:pt x="3427" y="2481"/>
                  </a:cubicBezTo>
                  <a:cubicBezTo>
                    <a:pt x="3366" y="2364"/>
                    <a:pt x="3294" y="2287"/>
                    <a:pt x="3207" y="2245"/>
                  </a:cubicBezTo>
                  <a:cubicBezTo>
                    <a:pt x="3098" y="2192"/>
                    <a:pt x="2968" y="2195"/>
                    <a:pt x="2797" y="2252"/>
                  </a:cubicBezTo>
                  <a:cubicBezTo>
                    <a:pt x="2645" y="2304"/>
                    <a:pt x="2479" y="2393"/>
                    <a:pt x="2304" y="2488"/>
                  </a:cubicBezTo>
                  <a:cubicBezTo>
                    <a:pt x="2161" y="2565"/>
                    <a:pt x="2013" y="2645"/>
                    <a:pt x="1861" y="2710"/>
                  </a:cubicBezTo>
                  <a:cubicBezTo>
                    <a:pt x="1688" y="2784"/>
                    <a:pt x="1537" y="2828"/>
                    <a:pt x="1397" y="2844"/>
                  </a:cubicBezTo>
                  <a:cubicBezTo>
                    <a:pt x="1257" y="2861"/>
                    <a:pt x="1126" y="2844"/>
                    <a:pt x="1008" y="2796"/>
                  </a:cubicBezTo>
                  <a:cubicBezTo>
                    <a:pt x="900" y="2751"/>
                    <a:pt x="798" y="2679"/>
                    <a:pt x="706" y="2579"/>
                  </a:cubicBezTo>
                  <a:cubicBezTo>
                    <a:pt x="582" y="2446"/>
                    <a:pt x="470" y="2263"/>
                    <a:pt x="363" y="2018"/>
                  </a:cubicBezTo>
                  <a:cubicBezTo>
                    <a:pt x="275" y="1819"/>
                    <a:pt x="145" y="1417"/>
                    <a:pt x="67" y="1005"/>
                  </a:cubicBezTo>
                  <a:cubicBezTo>
                    <a:pt x="26" y="786"/>
                    <a:pt x="4" y="593"/>
                    <a:pt x="2" y="430"/>
                  </a:cubicBezTo>
                  <a:cubicBezTo>
                    <a:pt x="0" y="241"/>
                    <a:pt x="26" y="96"/>
                    <a:pt x="78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28" y="97"/>
                    <a:pt x="2" y="241"/>
                    <a:pt x="4" y="430"/>
                  </a:cubicBezTo>
                  <a:cubicBezTo>
                    <a:pt x="6" y="593"/>
                    <a:pt x="28" y="786"/>
                    <a:pt x="69" y="1004"/>
                  </a:cubicBezTo>
                  <a:cubicBezTo>
                    <a:pt x="147" y="1416"/>
                    <a:pt x="277" y="1818"/>
                    <a:pt x="364" y="2017"/>
                  </a:cubicBezTo>
                  <a:cubicBezTo>
                    <a:pt x="471" y="2262"/>
                    <a:pt x="583" y="2445"/>
                    <a:pt x="707" y="2578"/>
                  </a:cubicBezTo>
                  <a:cubicBezTo>
                    <a:pt x="876" y="2760"/>
                    <a:pt x="1069" y="2849"/>
                    <a:pt x="1293" y="2849"/>
                  </a:cubicBezTo>
                  <a:cubicBezTo>
                    <a:pt x="1327" y="2849"/>
                    <a:pt x="1362" y="2847"/>
                    <a:pt x="1397" y="2843"/>
                  </a:cubicBezTo>
                  <a:cubicBezTo>
                    <a:pt x="1709" y="2806"/>
                    <a:pt x="2024" y="2636"/>
                    <a:pt x="2303" y="2486"/>
                  </a:cubicBezTo>
                  <a:cubicBezTo>
                    <a:pt x="2479" y="2391"/>
                    <a:pt x="2644" y="2302"/>
                    <a:pt x="2797" y="2250"/>
                  </a:cubicBezTo>
                  <a:cubicBezTo>
                    <a:pt x="2968" y="2193"/>
                    <a:pt x="3098" y="2190"/>
                    <a:pt x="3208" y="2243"/>
                  </a:cubicBezTo>
                  <a:cubicBezTo>
                    <a:pt x="3295" y="2286"/>
                    <a:pt x="3368" y="2363"/>
                    <a:pt x="3429" y="2480"/>
                  </a:cubicBezTo>
                  <a:cubicBezTo>
                    <a:pt x="3495" y="2606"/>
                    <a:pt x="3546" y="2773"/>
                    <a:pt x="3585" y="2992"/>
                  </a:cubicBezTo>
                  <a:lnTo>
                    <a:pt x="3583" y="29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86"/>
            <p:cNvSpPr>
              <a:spLocks/>
            </p:cNvSpPr>
            <p:nvPr/>
          </p:nvSpPr>
          <p:spPr bwMode="auto">
            <a:xfrm rot="20039755">
              <a:off x="-2121725" y="309023"/>
              <a:ext cx="13593763" cy="11228388"/>
            </a:xfrm>
            <a:custGeom>
              <a:avLst/>
              <a:gdLst>
                <a:gd name="T0" fmla="*/ 3621 w 3623"/>
                <a:gd name="T1" fmla="*/ 2992 h 2992"/>
                <a:gd name="T2" fmla="*/ 3469 w 3623"/>
                <a:gd name="T3" fmla="*/ 2479 h 2992"/>
                <a:gd name="T4" fmla="*/ 3252 w 3623"/>
                <a:gd name="T5" fmla="*/ 2243 h 2992"/>
                <a:gd name="T6" fmla="*/ 2842 w 3623"/>
                <a:gd name="T7" fmla="*/ 2255 h 2992"/>
                <a:gd name="T8" fmla="*/ 2346 w 3623"/>
                <a:gd name="T9" fmla="*/ 2498 h 2992"/>
                <a:gd name="T10" fmla="*/ 1896 w 3623"/>
                <a:gd name="T11" fmla="*/ 2729 h 2992"/>
                <a:gd name="T12" fmla="*/ 1427 w 3623"/>
                <a:gd name="T13" fmla="*/ 2871 h 2992"/>
                <a:gd name="T14" fmla="*/ 1073 w 3623"/>
                <a:gd name="T15" fmla="*/ 2840 h 2992"/>
                <a:gd name="T16" fmla="*/ 791 w 3623"/>
                <a:gd name="T17" fmla="*/ 2669 h 2992"/>
                <a:gd name="T18" fmla="*/ 393 w 3623"/>
                <a:gd name="T19" fmla="*/ 2040 h 2992"/>
                <a:gd name="T20" fmla="*/ 106 w 3623"/>
                <a:gd name="T21" fmla="*/ 1011 h 2992"/>
                <a:gd name="T22" fmla="*/ 128 w 3623"/>
                <a:gd name="T23" fmla="*/ 0 h 2992"/>
                <a:gd name="T24" fmla="*/ 129 w 3623"/>
                <a:gd name="T25" fmla="*/ 1 h 2992"/>
                <a:gd name="T26" fmla="*/ 108 w 3623"/>
                <a:gd name="T27" fmla="*/ 1010 h 2992"/>
                <a:gd name="T28" fmla="*/ 395 w 3623"/>
                <a:gd name="T29" fmla="*/ 2039 h 2992"/>
                <a:gd name="T30" fmla="*/ 1317 w 3623"/>
                <a:gd name="T31" fmla="*/ 2876 h 2992"/>
                <a:gd name="T32" fmla="*/ 1426 w 3623"/>
                <a:gd name="T33" fmla="*/ 2869 h 2992"/>
                <a:gd name="T34" fmla="*/ 2345 w 3623"/>
                <a:gd name="T35" fmla="*/ 2496 h 2992"/>
                <a:gd name="T36" fmla="*/ 2841 w 3623"/>
                <a:gd name="T37" fmla="*/ 2253 h 2992"/>
                <a:gd name="T38" fmla="*/ 3252 w 3623"/>
                <a:gd name="T39" fmla="*/ 2242 h 2992"/>
                <a:gd name="T40" fmla="*/ 3471 w 3623"/>
                <a:gd name="T41" fmla="*/ 2478 h 2992"/>
                <a:gd name="T42" fmla="*/ 3623 w 3623"/>
                <a:gd name="T43" fmla="*/ 2992 h 2992"/>
                <a:gd name="T44" fmla="*/ 3621 w 3623"/>
                <a:gd name="T45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23" h="2992">
                  <a:moveTo>
                    <a:pt x="3621" y="2992"/>
                  </a:moveTo>
                  <a:cubicBezTo>
                    <a:pt x="3583" y="2773"/>
                    <a:pt x="3534" y="2605"/>
                    <a:pt x="3469" y="2479"/>
                  </a:cubicBezTo>
                  <a:cubicBezTo>
                    <a:pt x="3410" y="2362"/>
                    <a:pt x="3338" y="2285"/>
                    <a:pt x="3252" y="2243"/>
                  </a:cubicBezTo>
                  <a:cubicBezTo>
                    <a:pt x="3143" y="2191"/>
                    <a:pt x="3013" y="2195"/>
                    <a:pt x="2842" y="2255"/>
                  </a:cubicBezTo>
                  <a:cubicBezTo>
                    <a:pt x="2689" y="2308"/>
                    <a:pt x="2522" y="2401"/>
                    <a:pt x="2346" y="2498"/>
                  </a:cubicBezTo>
                  <a:cubicBezTo>
                    <a:pt x="2200" y="2578"/>
                    <a:pt x="2050" y="2661"/>
                    <a:pt x="1896" y="2729"/>
                  </a:cubicBezTo>
                  <a:cubicBezTo>
                    <a:pt x="1722" y="2807"/>
                    <a:pt x="1568" y="2853"/>
                    <a:pt x="1427" y="2871"/>
                  </a:cubicBezTo>
                  <a:cubicBezTo>
                    <a:pt x="1300" y="2887"/>
                    <a:pt x="1181" y="2876"/>
                    <a:pt x="1073" y="2840"/>
                  </a:cubicBezTo>
                  <a:cubicBezTo>
                    <a:pt x="972" y="2806"/>
                    <a:pt x="878" y="2748"/>
                    <a:pt x="791" y="2669"/>
                  </a:cubicBezTo>
                  <a:cubicBezTo>
                    <a:pt x="644" y="2533"/>
                    <a:pt x="514" y="2327"/>
                    <a:pt x="393" y="2040"/>
                  </a:cubicBezTo>
                  <a:cubicBezTo>
                    <a:pt x="307" y="1835"/>
                    <a:pt x="180" y="1425"/>
                    <a:pt x="106" y="1011"/>
                  </a:cubicBezTo>
                  <a:cubicBezTo>
                    <a:pt x="46" y="673"/>
                    <a:pt x="0" y="224"/>
                    <a:pt x="128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2" y="225"/>
                    <a:pt x="48" y="673"/>
                    <a:pt x="108" y="1010"/>
                  </a:cubicBezTo>
                  <a:cubicBezTo>
                    <a:pt x="182" y="1424"/>
                    <a:pt x="309" y="1834"/>
                    <a:pt x="395" y="2039"/>
                  </a:cubicBezTo>
                  <a:cubicBezTo>
                    <a:pt x="549" y="2405"/>
                    <a:pt x="809" y="2876"/>
                    <a:pt x="1317" y="2876"/>
                  </a:cubicBezTo>
                  <a:cubicBezTo>
                    <a:pt x="1352" y="2876"/>
                    <a:pt x="1388" y="2874"/>
                    <a:pt x="1426" y="2869"/>
                  </a:cubicBezTo>
                  <a:cubicBezTo>
                    <a:pt x="1742" y="2829"/>
                    <a:pt x="2062" y="2652"/>
                    <a:pt x="2345" y="2496"/>
                  </a:cubicBezTo>
                  <a:cubicBezTo>
                    <a:pt x="2521" y="2399"/>
                    <a:pt x="2688" y="2307"/>
                    <a:pt x="2841" y="2253"/>
                  </a:cubicBezTo>
                  <a:cubicBezTo>
                    <a:pt x="3013" y="2193"/>
                    <a:pt x="3143" y="2189"/>
                    <a:pt x="3252" y="2242"/>
                  </a:cubicBezTo>
                  <a:cubicBezTo>
                    <a:pt x="3340" y="2284"/>
                    <a:pt x="3411" y="2361"/>
                    <a:pt x="3471" y="2478"/>
                  </a:cubicBezTo>
                  <a:cubicBezTo>
                    <a:pt x="3536" y="2604"/>
                    <a:pt x="3585" y="2772"/>
                    <a:pt x="3623" y="2992"/>
                  </a:cubicBezTo>
                  <a:lnTo>
                    <a:pt x="3621" y="2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706" y="1476181"/>
            <a:ext cx="4493664" cy="155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5 -0.12408 L 4.16667E-6 4.07407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62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875 -1.11111E-6 L 0.0681 -1.11111E-6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005 -1.11111E-6 L 1.25E-6 -1.11111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5 -0.12407 L -2.70833E-6 7.40741E-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2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9" grpId="1">
        <p:bldAsOne/>
      </p:bldGraphic>
      <p:bldGraphic spid="9" grpId="2">
        <p:bldAsOne/>
      </p:bldGraphic>
      <p:bldP spid="14" grpId="0"/>
      <p:bldP spid="17" grpId="0"/>
      <p:bldP spid="38" grpId="0"/>
      <p:bldP spid="3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>
            <a:spLocks/>
          </p:cNvSpPr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" name="Freeform 197"/>
          <p:cNvSpPr>
            <a:spLocks/>
          </p:cNvSpPr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2" name="Freeform 204"/>
          <p:cNvSpPr>
            <a:spLocks/>
          </p:cNvSpPr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0" name="Freeform 212"/>
          <p:cNvSpPr>
            <a:spLocks/>
          </p:cNvSpPr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1" name="Freeform 213"/>
          <p:cNvSpPr>
            <a:spLocks/>
          </p:cNvSpPr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" name="Freeform 214"/>
          <p:cNvSpPr>
            <a:spLocks/>
          </p:cNvSpPr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" name="Freeform 215"/>
          <p:cNvSpPr>
            <a:spLocks/>
          </p:cNvSpPr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" name="Freeform 217"/>
          <p:cNvSpPr>
            <a:spLocks/>
          </p:cNvSpPr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6" name="Freeform 218"/>
          <p:cNvSpPr>
            <a:spLocks/>
          </p:cNvSpPr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7" name="Freeform 219"/>
          <p:cNvSpPr>
            <a:spLocks/>
          </p:cNvSpPr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8" name="Freeform 220"/>
          <p:cNvSpPr>
            <a:spLocks/>
          </p:cNvSpPr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5" name="Freeform 227"/>
          <p:cNvSpPr>
            <a:spLocks/>
          </p:cNvSpPr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8" name="Freeform 230"/>
          <p:cNvSpPr>
            <a:spLocks/>
          </p:cNvSpPr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9" name="Freeform 231"/>
          <p:cNvSpPr>
            <a:spLocks/>
          </p:cNvSpPr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Freeform 196"/>
          <p:cNvSpPr>
            <a:spLocks/>
          </p:cNvSpPr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4" name="Freeform 206"/>
          <p:cNvSpPr>
            <a:spLocks/>
          </p:cNvSpPr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1" name="Freeform 233"/>
          <p:cNvSpPr>
            <a:spLocks/>
          </p:cNvSpPr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6" name="Freeform 198"/>
          <p:cNvSpPr>
            <a:spLocks/>
          </p:cNvSpPr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7" name="Freeform 199"/>
          <p:cNvSpPr>
            <a:spLocks/>
          </p:cNvSpPr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Freeform 200"/>
          <p:cNvSpPr>
            <a:spLocks/>
          </p:cNvSpPr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" name="Freeform 216"/>
          <p:cNvSpPr>
            <a:spLocks/>
          </p:cNvSpPr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9" name="Freeform 221"/>
          <p:cNvSpPr>
            <a:spLocks/>
          </p:cNvSpPr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1" name="Freeform 223"/>
          <p:cNvSpPr>
            <a:spLocks/>
          </p:cNvSpPr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0" name="Freeform 232"/>
          <p:cNvSpPr>
            <a:spLocks/>
          </p:cNvSpPr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 smtClean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5" y="3631262"/>
            <a:ext cx="603284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/>
              <a:t>Sphere-Face</a:t>
            </a:r>
            <a:r>
              <a:rPr lang="en-US" altLang="zh-CN" dirty="0"/>
              <a:t>: 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en-US" altLang="zh-CN" dirty="0" smtClean="0"/>
              <a:t>Deep </a:t>
            </a:r>
            <a:r>
              <a:rPr lang="en-US" altLang="zh-CN" dirty="0"/>
              <a:t>Hypersphere Embedding for Face Recognition</a:t>
            </a:r>
            <a:endParaRPr lang="en-US" altLang="zh-CN" sz="1050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</a:t>
            </a:r>
            <a:r>
              <a:rPr kumimoji="1" lang="en-US" altLang="zh-CN" sz="3200" dirty="0" smtClean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02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3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5570479" y="2325743"/>
            <a:ext cx="6408261" cy="2320917"/>
            <a:chOff x="5570479" y="2325743"/>
            <a:chExt cx="6408261" cy="2320917"/>
          </a:xfrm>
        </p:grpSpPr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4" name="椭圆 123"/>
          <p:cNvSpPr/>
          <p:nvPr/>
        </p:nvSpPr>
        <p:spPr>
          <a:xfrm>
            <a:off x="5519461" y="4920651"/>
            <a:ext cx="6481469" cy="71889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BFBFB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2444466" y="2350054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4" name="文本框 143"/>
          <p:cNvSpPr txBox="1"/>
          <p:nvPr/>
        </p:nvSpPr>
        <p:spPr>
          <a:xfrm>
            <a:off x="2240991" y="3165210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Sphere-face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1260976" y="4048134"/>
            <a:ext cx="41412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Sphere-face was proposed at 2017 from the 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paper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Sphere-Face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: Deep Hypersphere Embedding for Face Recognition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,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which is published at CVPR. It was a great work after center 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loss. 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paper addresses deep face recognition (FR)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problem under 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open-set protocol, where ideal face features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are expected 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 have smaller maximal intra-class distance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than minimal 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inter-class distance under a suitably chosen </a:t>
            </a:r>
            <a:r>
              <a:rPr lang="en-US" altLang="zh-CN" sz="12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metric space.</a:t>
            </a:r>
            <a:endParaRPr lang="zh-CN" altLang="en-US" sz="12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6" name="Freeform 48"/>
          <p:cNvSpPr>
            <a:spLocks noEditPoints="1"/>
          </p:cNvSpPr>
          <p:nvPr/>
        </p:nvSpPr>
        <p:spPr bwMode="auto">
          <a:xfrm>
            <a:off x="2955129" y="2605749"/>
            <a:ext cx="459703" cy="459703"/>
          </a:xfrm>
          <a:custGeom>
            <a:avLst/>
            <a:gdLst>
              <a:gd name="T0" fmla="*/ 203 w 385"/>
              <a:gd name="T1" fmla="*/ 166 h 385"/>
              <a:gd name="T2" fmla="*/ 211 w 385"/>
              <a:gd name="T3" fmla="*/ 170 h 385"/>
              <a:gd name="T4" fmla="*/ 213 w 385"/>
              <a:gd name="T5" fmla="*/ 172 h 385"/>
              <a:gd name="T6" fmla="*/ 219 w 385"/>
              <a:gd name="T7" fmla="*/ 184 h 385"/>
              <a:gd name="T8" fmla="*/ 219 w 385"/>
              <a:gd name="T9" fmla="*/ 200 h 385"/>
              <a:gd name="T10" fmla="*/ 209 w 385"/>
              <a:gd name="T11" fmla="*/ 214 h 385"/>
              <a:gd name="T12" fmla="*/ 193 w 385"/>
              <a:gd name="T13" fmla="*/ 220 h 385"/>
              <a:gd name="T14" fmla="*/ 178 w 385"/>
              <a:gd name="T15" fmla="*/ 216 h 385"/>
              <a:gd name="T16" fmla="*/ 172 w 385"/>
              <a:gd name="T17" fmla="*/ 212 h 385"/>
              <a:gd name="T18" fmla="*/ 168 w 385"/>
              <a:gd name="T19" fmla="*/ 206 h 385"/>
              <a:gd name="T20" fmla="*/ 104 w 385"/>
              <a:gd name="T21" fmla="*/ 104 h 385"/>
              <a:gd name="T22" fmla="*/ 201 w 385"/>
              <a:gd name="T23" fmla="*/ 0 h 385"/>
              <a:gd name="T24" fmla="*/ 243 w 385"/>
              <a:gd name="T25" fmla="*/ 6 h 385"/>
              <a:gd name="T26" fmla="*/ 315 w 385"/>
              <a:gd name="T27" fmla="*/ 46 h 385"/>
              <a:gd name="T28" fmla="*/ 365 w 385"/>
              <a:gd name="T29" fmla="*/ 110 h 385"/>
              <a:gd name="T30" fmla="*/ 385 w 385"/>
              <a:gd name="T31" fmla="*/ 192 h 385"/>
              <a:gd name="T32" fmla="*/ 365 w 385"/>
              <a:gd name="T33" fmla="*/ 276 h 385"/>
              <a:gd name="T34" fmla="*/ 313 w 385"/>
              <a:gd name="T35" fmla="*/ 343 h 385"/>
              <a:gd name="T36" fmla="*/ 237 w 385"/>
              <a:gd name="T37" fmla="*/ 379 h 385"/>
              <a:gd name="T38" fmla="*/ 148 w 385"/>
              <a:gd name="T39" fmla="*/ 379 h 385"/>
              <a:gd name="T40" fmla="*/ 72 w 385"/>
              <a:gd name="T41" fmla="*/ 343 h 385"/>
              <a:gd name="T42" fmla="*/ 20 w 385"/>
              <a:gd name="T43" fmla="*/ 276 h 385"/>
              <a:gd name="T44" fmla="*/ 0 w 385"/>
              <a:gd name="T45" fmla="*/ 192 h 385"/>
              <a:gd name="T46" fmla="*/ 16 w 385"/>
              <a:gd name="T47" fmla="*/ 116 h 385"/>
              <a:gd name="T48" fmla="*/ 58 w 385"/>
              <a:gd name="T49" fmla="*/ 54 h 385"/>
              <a:gd name="T50" fmla="*/ 46 w 385"/>
              <a:gd name="T51" fmla="*/ 94 h 385"/>
              <a:gd name="T52" fmla="*/ 20 w 385"/>
              <a:gd name="T53" fmla="*/ 156 h 385"/>
              <a:gd name="T54" fmla="*/ 20 w 385"/>
              <a:gd name="T55" fmla="*/ 232 h 385"/>
              <a:gd name="T56" fmla="*/ 54 w 385"/>
              <a:gd name="T57" fmla="*/ 302 h 385"/>
              <a:gd name="T58" fmla="*/ 114 w 385"/>
              <a:gd name="T59" fmla="*/ 351 h 385"/>
              <a:gd name="T60" fmla="*/ 193 w 385"/>
              <a:gd name="T61" fmla="*/ 369 h 385"/>
              <a:gd name="T62" fmla="*/ 269 w 385"/>
              <a:gd name="T63" fmla="*/ 351 h 385"/>
              <a:gd name="T64" fmla="*/ 329 w 385"/>
              <a:gd name="T65" fmla="*/ 302 h 385"/>
              <a:gd name="T66" fmla="*/ 363 w 385"/>
              <a:gd name="T67" fmla="*/ 232 h 385"/>
              <a:gd name="T68" fmla="*/ 363 w 385"/>
              <a:gd name="T69" fmla="*/ 146 h 385"/>
              <a:gd name="T70" fmla="*/ 319 w 385"/>
              <a:gd name="T71" fmla="*/ 70 h 385"/>
              <a:gd name="T72" fmla="*/ 245 w 385"/>
              <a:gd name="T73" fmla="*/ 24 h 385"/>
              <a:gd name="T74" fmla="*/ 201 w 385"/>
              <a:gd name="T75" fmla="*/ 88 h 385"/>
              <a:gd name="T76" fmla="*/ 185 w 385"/>
              <a:gd name="T7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85" h="385">
                <a:moveTo>
                  <a:pt x="104" y="104"/>
                </a:moveTo>
                <a:lnTo>
                  <a:pt x="203" y="166"/>
                </a:lnTo>
                <a:lnTo>
                  <a:pt x="207" y="168"/>
                </a:lnTo>
                <a:lnTo>
                  <a:pt x="211" y="170"/>
                </a:lnTo>
                <a:lnTo>
                  <a:pt x="213" y="172"/>
                </a:lnTo>
                <a:lnTo>
                  <a:pt x="213" y="172"/>
                </a:lnTo>
                <a:lnTo>
                  <a:pt x="217" y="178"/>
                </a:lnTo>
                <a:lnTo>
                  <a:pt x="219" y="184"/>
                </a:lnTo>
                <a:lnTo>
                  <a:pt x="221" y="192"/>
                </a:lnTo>
                <a:lnTo>
                  <a:pt x="219" y="200"/>
                </a:lnTo>
                <a:lnTo>
                  <a:pt x="215" y="208"/>
                </a:lnTo>
                <a:lnTo>
                  <a:pt x="209" y="214"/>
                </a:lnTo>
                <a:lnTo>
                  <a:pt x="201" y="218"/>
                </a:lnTo>
                <a:lnTo>
                  <a:pt x="193" y="220"/>
                </a:lnTo>
                <a:lnTo>
                  <a:pt x="185" y="220"/>
                </a:lnTo>
                <a:lnTo>
                  <a:pt x="178" y="216"/>
                </a:lnTo>
                <a:lnTo>
                  <a:pt x="172" y="212"/>
                </a:lnTo>
                <a:lnTo>
                  <a:pt x="172" y="212"/>
                </a:lnTo>
                <a:lnTo>
                  <a:pt x="170" y="210"/>
                </a:lnTo>
                <a:lnTo>
                  <a:pt x="168" y="206"/>
                </a:lnTo>
                <a:lnTo>
                  <a:pt x="166" y="202"/>
                </a:lnTo>
                <a:lnTo>
                  <a:pt x="104" y="104"/>
                </a:lnTo>
                <a:close/>
                <a:moveTo>
                  <a:pt x="185" y="0"/>
                </a:moveTo>
                <a:lnTo>
                  <a:pt x="201" y="0"/>
                </a:lnTo>
                <a:lnTo>
                  <a:pt x="201" y="0"/>
                </a:lnTo>
                <a:lnTo>
                  <a:pt x="243" y="6"/>
                </a:lnTo>
                <a:lnTo>
                  <a:pt x="281" y="22"/>
                </a:lnTo>
                <a:lnTo>
                  <a:pt x="315" y="46"/>
                </a:lnTo>
                <a:lnTo>
                  <a:pt x="345" y="74"/>
                </a:lnTo>
                <a:lnTo>
                  <a:pt x="365" y="110"/>
                </a:lnTo>
                <a:lnTo>
                  <a:pt x="379" y="150"/>
                </a:lnTo>
                <a:lnTo>
                  <a:pt x="385" y="192"/>
                </a:lnTo>
                <a:lnTo>
                  <a:pt x="379" y="236"/>
                </a:lnTo>
                <a:lnTo>
                  <a:pt x="365" y="276"/>
                </a:lnTo>
                <a:lnTo>
                  <a:pt x="343" y="313"/>
                </a:lnTo>
                <a:lnTo>
                  <a:pt x="313" y="343"/>
                </a:lnTo>
                <a:lnTo>
                  <a:pt x="277" y="365"/>
                </a:lnTo>
                <a:lnTo>
                  <a:pt x="237" y="379"/>
                </a:lnTo>
                <a:lnTo>
                  <a:pt x="193" y="385"/>
                </a:lnTo>
                <a:lnTo>
                  <a:pt x="148" y="379"/>
                </a:lnTo>
                <a:lnTo>
                  <a:pt x="108" y="365"/>
                </a:lnTo>
                <a:lnTo>
                  <a:pt x="72" y="343"/>
                </a:lnTo>
                <a:lnTo>
                  <a:pt x="42" y="313"/>
                </a:lnTo>
                <a:lnTo>
                  <a:pt x="20" y="276"/>
                </a:lnTo>
                <a:lnTo>
                  <a:pt x="4" y="236"/>
                </a:lnTo>
                <a:lnTo>
                  <a:pt x="0" y="192"/>
                </a:lnTo>
                <a:lnTo>
                  <a:pt x="4" y="152"/>
                </a:lnTo>
                <a:lnTo>
                  <a:pt x="16" y="116"/>
                </a:lnTo>
                <a:lnTo>
                  <a:pt x="34" y="84"/>
                </a:lnTo>
                <a:lnTo>
                  <a:pt x="58" y="54"/>
                </a:lnTo>
                <a:lnTo>
                  <a:pt x="66" y="68"/>
                </a:lnTo>
                <a:lnTo>
                  <a:pt x="46" y="94"/>
                </a:lnTo>
                <a:lnTo>
                  <a:pt x="30" y="124"/>
                </a:lnTo>
                <a:lnTo>
                  <a:pt x="20" y="156"/>
                </a:lnTo>
                <a:lnTo>
                  <a:pt x="16" y="192"/>
                </a:lnTo>
                <a:lnTo>
                  <a:pt x="20" y="232"/>
                </a:lnTo>
                <a:lnTo>
                  <a:pt x="34" y="270"/>
                </a:lnTo>
                <a:lnTo>
                  <a:pt x="54" y="302"/>
                </a:lnTo>
                <a:lnTo>
                  <a:pt x="82" y="331"/>
                </a:lnTo>
                <a:lnTo>
                  <a:pt x="114" y="351"/>
                </a:lnTo>
                <a:lnTo>
                  <a:pt x="152" y="365"/>
                </a:lnTo>
                <a:lnTo>
                  <a:pt x="193" y="369"/>
                </a:lnTo>
                <a:lnTo>
                  <a:pt x="233" y="365"/>
                </a:lnTo>
                <a:lnTo>
                  <a:pt x="269" y="351"/>
                </a:lnTo>
                <a:lnTo>
                  <a:pt x="303" y="331"/>
                </a:lnTo>
                <a:lnTo>
                  <a:pt x="329" y="302"/>
                </a:lnTo>
                <a:lnTo>
                  <a:pt x="351" y="270"/>
                </a:lnTo>
                <a:lnTo>
                  <a:pt x="363" y="232"/>
                </a:lnTo>
                <a:lnTo>
                  <a:pt x="369" y="192"/>
                </a:lnTo>
                <a:lnTo>
                  <a:pt x="363" y="146"/>
                </a:lnTo>
                <a:lnTo>
                  <a:pt x="345" y="106"/>
                </a:lnTo>
                <a:lnTo>
                  <a:pt x="319" y="70"/>
                </a:lnTo>
                <a:lnTo>
                  <a:pt x="285" y="42"/>
                </a:lnTo>
                <a:lnTo>
                  <a:pt x="245" y="24"/>
                </a:lnTo>
                <a:lnTo>
                  <a:pt x="201" y="16"/>
                </a:lnTo>
                <a:lnTo>
                  <a:pt x="201" y="88"/>
                </a:lnTo>
                <a:lnTo>
                  <a:pt x="185" y="88"/>
                </a:lnTo>
                <a:lnTo>
                  <a:pt x="18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7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1.11111E-6 L -0.10886 1.11111E-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1.11111E-6 L 1.25E-6 1.11111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2.96296E-6 L 0.0681 -2.96296E-6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2.96296E-6 L -4.79167E-6 -2.96296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4" grpId="0" animBg="1"/>
      <p:bldP spid="133" grpId="0" animBg="1"/>
      <p:bldP spid="133" grpId="1" animBg="1"/>
      <p:bldP spid="133" grpId="2" animBg="1"/>
      <p:bldP spid="144" grpId="0"/>
      <p:bldP spid="146" grpId="0" animBg="1"/>
      <p:bldP spid="146" grpId="1" animBg="1"/>
      <p:bldP spid="146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28"/>
  <p:tag name="ISPRING_UUID" val="{91A8A33C-06F4-458A-9E3E-E0FECDA0223B}"/>
  <p:tag name="ISPRING_RESOURCE_FOLDER" val="C:\Users\五毛\Desktop\34线条之美\"/>
  <p:tag name="ISPRING_PRESENTATION_PATH" val="C:\Users\五毛\Desktop\34线条之美.pptx"/>
  <p:tag name="ISPRING_PROJECT_FOLDER_UPDATED" val="1"/>
  <p:tag name="ISPRING_SCREEN_RECS_UPDATED" val="C:\Users\五毛\Desktop\34线条之美\"/>
  <p:tag name="ISPRING_PRESENTATION_TITLE" val="34线条之美"/>
</p:tagLst>
</file>

<file path=ppt/theme/theme1.xml><?xml version="1.0" encoding="utf-8"?>
<a:theme xmlns:a="http://schemas.openxmlformats.org/drawingml/2006/main" name="Office 主题">
  <a:themeElements>
    <a:clrScheme name="34线条之美">
      <a:dk1>
        <a:srgbClr val="1A1D1A"/>
      </a:dk1>
      <a:lt1>
        <a:srgbClr val="FFFFFF"/>
      </a:lt1>
      <a:dk2>
        <a:srgbClr val="545454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1D1A"/>
        </a:solidFill>
        <a:ln>
          <a:noFill/>
        </a:ln>
        <a:effectLst>
          <a:outerShdw blurRad="76200" dist="38100" dir="2700000" algn="tl" rotWithShape="0">
            <a:schemeClr val="tx1">
              <a:lumMod val="75000"/>
              <a:lumOff val="25000"/>
              <a:alpha val="4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2781</Words>
  <Application>Microsoft Office PowerPoint</Application>
  <PresentationFormat>宽屏</PresentationFormat>
  <Paragraphs>191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Aharoni</vt:lpstr>
      <vt:lpstr>LiHei Pro</vt:lpstr>
      <vt:lpstr>华文细黑</vt:lpstr>
      <vt:lpstr>宋体</vt:lpstr>
      <vt:lpstr>微软雅黑</vt:lpstr>
      <vt:lpstr>Arial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The architecture of MTCNN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34线条之美</dc:title>
  <dc:creator/>
  <cp:lastModifiedBy/>
  <cp:revision>1</cp:revision>
  <dcterms:created xsi:type="dcterms:W3CDTF">2017-04-23T09:39:51Z</dcterms:created>
  <dcterms:modified xsi:type="dcterms:W3CDTF">2018-09-30T15:04:42Z</dcterms:modified>
</cp:coreProperties>
</file>